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E54E-8482-44A4-AAC6-9808DBEBA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3B92E-09C4-4AF3-B94D-CCCD33F09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D767A-02C1-4B52-BEAA-2BA0015E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26A90-64DE-4CFF-B1C0-2B36959F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EAAE6-B275-4802-B3D2-033CDD29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89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965EB-F2CE-4A4D-8DB2-1ABB313D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ED5B1-576B-4552-A9B0-C7A3F108D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7606C-E325-4A2C-883D-5A167BF8E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2E1C8-8A8D-4D23-ADB6-6FBD6720E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3F861-A7DA-448C-8763-D87F4B7F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50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E0F4B-33CE-4ADD-BFE4-9F5DE85C3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C1B32-1300-4EC0-AA71-2BA0DFCA8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06B3C-4037-4611-B9BB-4B8DA67D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14714-6A76-429C-AE7B-BC8D688D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4204C-57B9-4197-A3C6-320AD00EE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78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884C-B287-4F90-A4C9-B475ECCF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6A708-8927-44D5-8BD0-17B5C77E2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4736C-B3F6-41F0-91CB-36D292DE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5F0EC-0922-499F-8143-000074A4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5FE09-2083-4FB4-A55A-BDE09898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2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DF018-8F5D-4ED6-B2E5-A4C23946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49EC1-EF4D-4353-AA2C-8AF1CFE2F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03FE5-C950-41B8-AE25-85CEC2DE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EF5F1-DCAF-4419-93EB-909D44B6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BEB62-7A2B-4FCC-9547-2DEFF00E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518FA-0E78-4235-988A-2996AD9A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5A605-6922-4822-AFB3-CF943C043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AB6B87-A341-4272-9EB7-14FD81874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2A745-9584-4125-8D69-B76A3125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873DD-A702-4825-BE6F-B4437838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263CC0-4770-44A0-9F28-EE5112EA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4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FA529-519E-424A-8A00-04A6AFF07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8D13E-F52E-4493-8A9B-037DECD2F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FCEF2-F531-4B97-AD24-26871DB9E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8ED3EB-74D5-4F0E-996A-D7C46F80D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B459D1-60AF-4F02-8262-2180CEB2D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F3FD-6BA8-47F3-8FDD-B15D49F63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DF346-04E7-4291-8B81-7CE0C9E6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CE9869-BE96-4C3A-82CA-E82652CD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990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06C4E-DB59-4D9C-AAD3-3990F17A3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497B2C-C36F-492D-80C9-44FE5DC07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B8878-C469-402C-8FBB-1C44C0C2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46D069-9DEC-4892-AEB7-2C3620DE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1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FFE088-AF40-4DA5-90D7-B57FBD91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CC8AC5-0A33-4A87-BD91-D48B85020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D3FF5-6D9D-4871-9FC1-71829EE0C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1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8054C-1BA2-43F6-876B-C7C34279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5E39A-2ECD-4076-809E-052DD1EBE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E238D-2006-4635-9751-4308F7BC45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6C799-A2BA-4E5E-B543-7B6A45C5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F802C-4D0D-4898-87A6-FB3F9D369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0AF6A-F036-4C8B-A3C0-62A55AC44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70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E0DA-B3B2-4F7B-84B7-181B4FDB3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9235F8-456F-442E-92BA-E7A1F4DE3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03E12-CDB3-4310-9F23-F56E11876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4959B-40CA-4BB9-8272-99031481F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17F901-4F8D-4FBA-A475-3F0D82DE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9CD9E-F541-4C48-975E-76403AF1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A4579-1C03-49A8-9DE5-67C1AF794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2FAA5-E921-429A-9CAB-78FFDD87F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3A7C6-C6BB-4EC9-B5D7-44C27DEA2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DA2A4-5244-4A55-842D-C8F15D6718BB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F6BD4-AE8C-42DB-A41B-3A90219A4D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E7C14-33A2-4700-B6AA-14D3D4D29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7218-8123-4B2D-B516-6C0F976E9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38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D5A64DE-8B98-47CE-9983-E089C56F9395}"/>
              </a:ext>
            </a:extLst>
          </p:cNvPr>
          <p:cNvSpPr txBox="1"/>
          <p:nvPr/>
        </p:nvSpPr>
        <p:spPr>
          <a:xfrm>
            <a:off x="7194502" y="1031805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Εξίσωση: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5015F5-FB92-4654-9AD1-27C1707B980C}"/>
              </a:ext>
            </a:extLst>
          </p:cNvPr>
          <p:cNvSpPr txBox="1"/>
          <p:nvPr/>
        </p:nvSpPr>
        <p:spPr>
          <a:xfrm>
            <a:off x="7194501" y="2211663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Πράξεις: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AA171-3846-4C8F-AA9F-CB6446F32315}"/>
              </a:ext>
            </a:extLst>
          </p:cNvPr>
          <p:cNvSpPr txBox="1"/>
          <p:nvPr/>
        </p:nvSpPr>
        <p:spPr>
          <a:xfrm>
            <a:off x="472275" y="6127044"/>
            <a:ext cx="2553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Απάντηση: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2EA70-BC99-4781-91D4-D457FC35F840}"/>
              </a:ext>
            </a:extLst>
          </p:cNvPr>
          <p:cNvSpPr txBox="1"/>
          <p:nvPr/>
        </p:nvSpPr>
        <p:spPr>
          <a:xfrm>
            <a:off x="6270098" y="1584050"/>
            <a:ext cx="5792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400" dirty="0">
                <a:solidFill>
                  <a:srgbClr val="FFFF00"/>
                </a:solidFill>
                <a:latin typeface="Segoe Print" panose="02000600000000000000" pitchFamily="2" charset="0"/>
              </a:rPr>
              <a:t>(0,56 . 0,40) + (014 . 0,10) </a:t>
            </a:r>
            <a:r>
              <a:rPr lang="el-GR" sz="2400" dirty="0">
                <a:solidFill>
                  <a:srgbClr val="FFFF00"/>
                </a:solidFill>
                <a:latin typeface="Segoe Print" panose="02000600000000000000" pitchFamily="2" charset="0"/>
              </a:rPr>
              <a:t>= ν</a:t>
            </a:r>
            <a:endParaRPr lang="en-GB" sz="24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E112F7-A4B6-4D54-8A43-0BF453A7BCED}"/>
              </a:ext>
            </a:extLst>
          </p:cNvPr>
          <p:cNvSpPr txBox="1"/>
          <p:nvPr/>
        </p:nvSpPr>
        <p:spPr>
          <a:xfrm>
            <a:off x="6387177" y="2937525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0,56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6774BC-E0C2-44FE-846A-3CC8BEF1BD0C}"/>
              </a:ext>
            </a:extLst>
          </p:cNvPr>
          <p:cNvSpPr txBox="1"/>
          <p:nvPr/>
        </p:nvSpPr>
        <p:spPr>
          <a:xfrm>
            <a:off x="5784769" y="3395562"/>
            <a:ext cx="2522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0,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4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D04D6A-151F-4996-AC34-EE40A414E024}"/>
              </a:ext>
            </a:extLst>
          </p:cNvPr>
          <p:cNvSpPr txBox="1"/>
          <p:nvPr/>
        </p:nvSpPr>
        <p:spPr>
          <a:xfrm>
            <a:off x="5859445" y="3918782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224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C813B3-E1A3-45EA-91F8-94F8730A2011}"/>
              </a:ext>
            </a:extLst>
          </p:cNvPr>
          <p:cNvSpPr txBox="1"/>
          <p:nvPr/>
        </p:nvSpPr>
        <p:spPr>
          <a:xfrm>
            <a:off x="2675762" y="6114493"/>
            <a:ext cx="8213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Το πολύγωνο έχει εμβαδόν 0,238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m</a:t>
            </a:r>
            <a:r>
              <a:rPr lang="en-GB" sz="2800" baseline="30000" dirty="0">
                <a:solidFill>
                  <a:srgbClr val="FFFF00"/>
                </a:solidFill>
                <a:latin typeface="Segoe Print" panose="02000600000000000000" pitchFamily="2" charset="0"/>
              </a:rPr>
              <a:t>2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.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875898-8AB3-40B0-ABBD-43D96D39834C}"/>
              </a:ext>
            </a:extLst>
          </p:cNvPr>
          <p:cNvSpPr txBox="1"/>
          <p:nvPr/>
        </p:nvSpPr>
        <p:spPr>
          <a:xfrm>
            <a:off x="1108973" y="153232"/>
            <a:ext cx="10540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bg1"/>
                </a:solidFill>
              </a:rPr>
              <a:t>Να υπολογίσετε το εμβαδόν του πιο κάτω σχήματος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B35E74-5EF9-4A0A-86BF-048CEB4F49B2}"/>
              </a:ext>
            </a:extLst>
          </p:cNvPr>
          <p:cNvSpPr/>
          <p:nvPr/>
        </p:nvSpPr>
        <p:spPr>
          <a:xfrm>
            <a:off x="1227624" y="1733193"/>
            <a:ext cx="3507597" cy="25700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2006D8-74C4-4F56-A579-8CB928FAC6C2}"/>
              </a:ext>
            </a:extLst>
          </p:cNvPr>
          <p:cNvSpPr/>
          <p:nvPr/>
        </p:nvSpPr>
        <p:spPr>
          <a:xfrm>
            <a:off x="1227624" y="4305100"/>
            <a:ext cx="775323" cy="8380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3D300A-18CE-40B8-892B-E68C3F8F92B0}"/>
              </a:ext>
            </a:extLst>
          </p:cNvPr>
          <p:cNvSpPr txBox="1"/>
          <p:nvPr/>
        </p:nvSpPr>
        <p:spPr>
          <a:xfrm>
            <a:off x="2039999" y="1187548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0,56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50D652-EEF8-45C9-9D5D-5234B00CCF01}"/>
              </a:ext>
            </a:extLst>
          </p:cNvPr>
          <p:cNvSpPr txBox="1"/>
          <p:nvPr/>
        </p:nvSpPr>
        <p:spPr>
          <a:xfrm>
            <a:off x="2763554" y="4331756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0,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4</a:t>
            </a:r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6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0F4DAE9-6778-445F-BF47-B6D56634F431}"/>
              </a:ext>
            </a:extLst>
          </p:cNvPr>
          <p:cNvSpPr txBox="1"/>
          <p:nvPr/>
        </p:nvSpPr>
        <p:spPr>
          <a:xfrm rot="16200000">
            <a:off x="-352569" y="2811768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0,5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4</a:t>
            </a:r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1F4AF0-CD8B-413F-A517-F5DA737D5B0F}"/>
              </a:ext>
            </a:extLst>
          </p:cNvPr>
          <p:cNvSpPr txBox="1"/>
          <p:nvPr/>
        </p:nvSpPr>
        <p:spPr>
          <a:xfrm rot="5400000">
            <a:off x="1647766" y="4840766"/>
            <a:ext cx="1259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0,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14</a:t>
            </a:r>
            <a:r>
              <a:rPr lang="el-GR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637767-9031-44FE-B2AB-FB2BE80A6BC5}"/>
              </a:ext>
            </a:extLst>
          </p:cNvPr>
          <p:cNvSpPr txBox="1"/>
          <p:nvPr/>
        </p:nvSpPr>
        <p:spPr>
          <a:xfrm>
            <a:off x="894875" y="5563550"/>
            <a:ext cx="1256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0,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10</a:t>
            </a:r>
            <a:r>
              <a:rPr lang="el-GR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</a:t>
            </a:r>
            <a:r>
              <a:rPr lang="en-GB" sz="20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7ACFB1-6E82-4D6B-8AE0-97AF4B622273}"/>
              </a:ext>
            </a:extLst>
          </p:cNvPr>
          <p:cNvSpPr txBox="1"/>
          <p:nvPr/>
        </p:nvSpPr>
        <p:spPr>
          <a:xfrm rot="5400000">
            <a:off x="4136232" y="3008296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0,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40</a:t>
            </a:r>
            <a:r>
              <a:rPr lang="el-GR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</a:t>
            </a:r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2E484A-855C-4552-9DDC-706039923E13}"/>
              </a:ext>
            </a:extLst>
          </p:cNvPr>
          <p:cNvSpPr txBox="1"/>
          <p:nvPr/>
        </p:nvSpPr>
        <p:spPr>
          <a:xfrm>
            <a:off x="5511250" y="4332066"/>
            <a:ext cx="2522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000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+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6DE1BE1-157C-4AC0-B3AA-08B76E1CD2CA}"/>
              </a:ext>
            </a:extLst>
          </p:cNvPr>
          <p:cNvSpPr txBox="1"/>
          <p:nvPr/>
        </p:nvSpPr>
        <p:spPr>
          <a:xfrm>
            <a:off x="5696050" y="4761018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0,224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F737A25-C977-41E1-8FBB-C6CCC87F870E}"/>
              </a:ext>
            </a:extLst>
          </p:cNvPr>
          <p:cNvSpPr txBox="1"/>
          <p:nvPr/>
        </p:nvSpPr>
        <p:spPr>
          <a:xfrm>
            <a:off x="8645608" y="2937525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0,14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6791B13-31BA-4360-B526-007CE595B2B2}"/>
              </a:ext>
            </a:extLst>
          </p:cNvPr>
          <p:cNvSpPr txBox="1"/>
          <p:nvPr/>
        </p:nvSpPr>
        <p:spPr>
          <a:xfrm>
            <a:off x="8033968" y="3377876"/>
            <a:ext cx="2522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0,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1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8EC475-4D33-43C0-8E19-9F704F716D9E}"/>
              </a:ext>
            </a:extLst>
          </p:cNvPr>
          <p:cNvSpPr txBox="1"/>
          <p:nvPr/>
        </p:nvSpPr>
        <p:spPr>
          <a:xfrm>
            <a:off x="8417570" y="3918782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014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2B7DE9-87F9-4670-A0D5-AE6859D8CE59}"/>
              </a:ext>
            </a:extLst>
          </p:cNvPr>
          <p:cNvSpPr txBox="1"/>
          <p:nvPr/>
        </p:nvSpPr>
        <p:spPr>
          <a:xfrm>
            <a:off x="7769681" y="4332066"/>
            <a:ext cx="2522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000</a:t>
            </a:r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645233-5AD0-45FD-BC1F-0CC90D1DF7F3}"/>
              </a:ext>
            </a:extLst>
          </p:cNvPr>
          <p:cNvSpPr txBox="1"/>
          <p:nvPr/>
        </p:nvSpPr>
        <p:spPr>
          <a:xfrm>
            <a:off x="7954481" y="4761018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0,014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E18C7A-2CEB-4F97-A715-E9E6779AE774}"/>
              </a:ext>
            </a:extLst>
          </p:cNvPr>
          <p:cNvSpPr txBox="1"/>
          <p:nvPr/>
        </p:nvSpPr>
        <p:spPr>
          <a:xfrm>
            <a:off x="10529785" y="2981333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0,224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CF84D7-E67C-4300-AF84-B2027A39A9B1}"/>
              </a:ext>
            </a:extLst>
          </p:cNvPr>
          <p:cNvSpPr txBox="1"/>
          <p:nvPr/>
        </p:nvSpPr>
        <p:spPr>
          <a:xfrm>
            <a:off x="10244664" y="3395252"/>
            <a:ext cx="2104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0,</a:t>
            </a:r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014 +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E1DF3A1-1232-453C-BD30-B39CC3A14ED3}"/>
              </a:ext>
            </a:extLst>
          </p:cNvPr>
          <p:cNvSpPr txBox="1"/>
          <p:nvPr/>
        </p:nvSpPr>
        <p:spPr>
          <a:xfrm>
            <a:off x="10209714" y="3924224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0,23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8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72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11111E-6 L -0.00013 0.0583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917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 0.04121 L 0.0013 0.04144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5E0E90-D8C4-4A65-A443-083A3D6938C8}"/>
              </a:ext>
            </a:extLst>
          </p:cNvPr>
          <p:cNvSpPr txBox="1"/>
          <p:nvPr/>
        </p:nvSpPr>
        <p:spPr>
          <a:xfrm>
            <a:off x="821410" y="681925"/>
            <a:ext cx="1518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1,8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5 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B37FAE-EFAC-4006-AB5F-9F8D498C1263}"/>
              </a:ext>
            </a:extLst>
          </p:cNvPr>
          <p:cNvSpPr txBox="1"/>
          <p:nvPr/>
        </p:nvSpPr>
        <p:spPr>
          <a:xfrm>
            <a:off x="9483991" y="690635"/>
            <a:ext cx="203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6,12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  8 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7296D0-D54C-4C9A-AF12-D7476EDB12CC}"/>
              </a:ext>
            </a:extLst>
          </p:cNvPr>
          <p:cNvSpPr txBox="1"/>
          <p:nvPr/>
        </p:nvSpPr>
        <p:spPr>
          <a:xfrm>
            <a:off x="6596465" y="690635"/>
            <a:ext cx="1518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3,2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6 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B3DFB9-C7A9-4B7A-96DF-22A793AB2412}"/>
              </a:ext>
            </a:extLst>
          </p:cNvPr>
          <p:cNvSpPr txBox="1"/>
          <p:nvPr/>
        </p:nvSpPr>
        <p:spPr>
          <a:xfrm>
            <a:off x="3708937" y="681924"/>
            <a:ext cx="1518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1,6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9 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42A00B-0929-4207-A45D-A95ADC737252}"/>
              </a:ext>
            </a:extLst>
          </p:cNvPr>
          <p:cNvSpPr txBox="1"/>
          <p:nvPr/>
        </p:nvSpPr>
        <p:spPr>
          <a:xfrm>
            <a:off x="826901" y="2943236"/>
            <a:ext cx="203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4,225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  7 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5AA600-83A6-4401-936C-193C04DE7195}"/>
              </a:ext>
            </a:extLst>
          </p:cNvPr>
          <p:cNvSpPr txBox="1"/>
          <p:nvPr/>
        </p:nvSpPr>
        <p:spPr>
          <a:xfrm>
            <a:off x="9489483" y="2951946"/>
            <a:ext cx="203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5,28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 2,7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7F50DB-BF3D-4C6D-B715-FB6E1EDBA700}"/>
              </a:ext>
            </a:extLst>
          </p:cNvPr>
          <p:cNvSpPr txBox="1"/>
          <p:nvPr/>
        </p:nvSpPr>
        <p:spPr>
          <a:xfrm>
            <a:off x="6601956" y="2951946"/>
            <a:ext cx="1875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4,28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0,9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629316-F774-4D17-AABA-E7B4F55736CB}"/>
              </a:ext>
            </a:extLst>
          </p:cNvPr>
          <p:cNvSpPr txBox="1"/>
          <p:nvPr/>
        </p:nvSpPr>
        <p:spPr>
          <a:xfrm>
            <a:off x="3714428" y="2943235"/>
            <a:ext cx="1875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4,89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71 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1AE4AB-F220-464D-9915-F6FD30D46DB6}"/>
              </a:ext>
            </a:extLst>
          </p:cNvPr>
          <p:cNvSpPr txBox="1"/>
          <p:nvPr/>
        </p:nvSpPr>
        <p:spPr>
          <a:xfrm>
            <a:off x="821410" y="1611161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9,0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0BCC2D7-0759-4D24-9608-174B5897D4F3}"/>
              </a:ext>
            </a:extLst>
          </p:cNvPr>
          <p:cNvSpPr txBox="1"/>
          <p:nvPr/>
        </p:nvSpPr>
        <p:spPr>
          <a:xfrm>
            <a:off x="3484237" y="1611161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14,4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62EA0F-641A-48F4-9A9A-8FA993940275}"/>
              </a:ext>
            </a:extLst>
          </p:cNvPr>
          <p:cNvSpPr txBox="1"/>
          <p:nvPr/>
        </p:nvSpPr>
        <p:spPr>
          <a:xfrm>
            <a:off x="6429514" y="1644742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19,2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5D3F6F-AC1F-497B-ACAD-84C2D1E1B28D}"/>
              </a:ext>
            </a:extLst>
          </p:cNvPr>
          <p:cNvSpPr txBox="1"/>
          <p:nvPr/>
        </p:nvSpPr>
        <p:spPr>
          <a:xfrm>
            <a:off x="9317040" y="1644742"/>
            <a:ext cx="198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48,96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8B1058-B9C9-4BF3-88E9-3E427518FDC3}"/>
              </a:ext>
            </a:extLst>
          </p:cNvPr>
          <p:cNvSpPr txBox="1"/>
          <p:nvPr/>
        </p:nvSpPr>
        <p:spPr>
          <a:xfrm>
            <a:off x="594058" y="3878908"/>
            <a:ext cx="2235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29,575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41D13D-743B-4F83-9CE8-7C70CDF1AAE5}"/>
              </a:ext>
            </a:extLst>
          </p:cNvPr>
          <p:cNvSpPr txBox="1"/>
          <p:nvPr/>
        </p:nvSpPr>
        <p:spPr>
          <a:xfrm>
            <a:off x="4086645" y="3893725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489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17D4BA-54AE-4FC9-9CBD-75BCD30AF2E1}"/>
              </a:ext>
            </a:extLst>
          </p:cNvPr>
          <p:cNvSpPr txBox="1"/>
          <p:nvPr/>
        </p:nvSpPr>
        <p:spPr>
          <a:xfrm>
            <a:off x="3484237" y="4351762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3423   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11B60B-4498-4107-A9E4-2229D16CBDF9}"/>
              </a:ext>
            </a:extLst>
          </p:cNvPr>
          <p:cNvSpPr txBox="1"/>
          <p:nvPr/>
        </p:nvSpPr>
        <p:spPr>
          <a:xfrm>
            <a:off x="3154139" y="4942936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347,19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1B88B2-2705-4BBB-AD65-EBB2A268AAE6}"/>
              </a:ext>
            </a:extLst>
          </p:cNvPr>
          <p:cNvSpPr txBox="1"/>
          <p:nvPr/>
        </p:nvSpPr>
        <p:spPr>
          <a:xfrm>
            <a:off x="6780346" y="3919061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3852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AF385B-4C02-460E-816A-29B490311E8E}"/>
              </a:ext>
            </a:extLst>
          </p:cNvPr>
          <p:cNvSpPr txBox="1"/>
          <p:nvPr/>
        </p:nvSpPr>
        <p:spPr>
          <a:xfrm>
            <a:off x="6780346" y="4351762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000   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57D201-85B8-4647-855C-9FDB7CC24CC0}"/>
              </a:ext>
            </a:extLst>
          </p:cNvPr>
          <p:cNvSpPr txBox="1"/>
          <p:nvPr/>
        </p:nvSpPr>
        <p:spPr>
          <a:xfrm>
            <a:off x="6403940" y="4887990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3,852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C0DCABD-5FBB-457C-B34D-4A74719F8140}"/>
              </a:ext>
            </a:extLst>
          </p:cNvPr>
          <p:cNvSpPr/>
          <p:nvPr/>
        </p:nvSpPr>
        <p:spPr>
          <a:xfrm>
            <a:off x="7355882" y="2826327"/>
            <a:ext cx="592466" cy="602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AC4157C8-CE76-4DA3-805A-BDD3D9E041B9}"/>
              </a:ext>
            </a:extLst>
          </p:cNvPr>
          <p:cNvSpPr/>
          <p:nvPr/>
        </p:nvSpPr>
        <p:spPr>
          <a:xfrm>
            <a:off x="7539763" y="3344014"/>
            <a:ext cx="592466" cy="602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E5E66C8-31AD-416F-8BCF-B24BFCA3725B}"/>
              </a:ext>
            </a:extLst>
          </p:cNvPr>
          <p:cNvSpPr/>
          <p:nvPr/>
        </p:nvSpPr>
        <p:spPr>
          <a:xfrm>
            <a:off x="7144521" y="4863483"/>
            <a:ext cx="970777" cy="602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5A5341-380E-4353-B284-F20AB5B9FF4C}"/>
              </a:ext>
            </a:extLst>
          </p:cNvPr>
          <p:cNvSpPr txBox="1"/>
          <p:nvPr/>
        </p:nvSpPr>
        <p:spPr>
          <a:xfrm>
            <a:off x="9865969" y="3893725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3696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C22736-23EA-4160-BB2C-659AAF1A1621}"/>
              </a:ext>
            </a:extLst>
          </p:cNvPr>
          <p:cNvSpPr txBox="1"/>
          <p:nvPr/>
        </p:nvSpPr>
        <p:spPr>
          <a:xfrm>
            <a:off x="9631451" y="4340263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1056   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E5652C-01E0-4841-85BF-3B5935CC681F}"/>
              </a:ext>
            </a:extLst>
          </p:cNvPr>
          <p:cNvSpPr txBox="1"/>
          <p:nvPr/>
        </p:nvSpPr>
        <p:spPr>
          <a:xfrm>
            <a:off x="9588570" y="4854738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14,256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89917F31-8590-411E-87C9-4D7D38DCB3F6}"/>
              </a:ext>
            </a:extLst>
          </p:cNvPr>
          <p:cNvSpPr/>
          <p:nvPr/>
        </p:nvSpPr>
        <p:spPr>
          <a:xfrm>
            <a:off x="10420801" y="2874765"/>
            <a:ext cx="592466" cy="602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3FD8D55-21A2-4C9D-8382-392B96EC2113}"/>
              </a:ext>
            </a:extLst>
          </p:cNvPr>
          <p:cNvSpPr/>
          <p:nvPr/>
        </p:nvSpPr>
        <p:spPr>
          <a:xfrm>
            <a:off x="10772633" y="3276235"/>
            <a:ext cx="592466" cy="602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D92FDDD7-9DE1-45AD-AAAB-BD2735281D25}"/>
              </a:ext>
            </a:extLst>
          </p:cNvPr>
          <p:cNvSpPr/>
          <p:nvPr/>
        </p:nvSpPr>
        <p:spPr>
          <a:xfrm>
            <a:off x="10209440" y="4911921"/>
            <a:ext cx="970777" cy="602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0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29" grpId="0"/>
      <p:bldP spid="30" grpId="0"/>
      <p:bldP spid="37" grpId="0" animBg="1"/>
      <p:bldP spid="38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D42A00B-0929-4207-A45D-A95ADC737252}"/>
              </a:ext>
            </a:extLst>
          </p:cNvPr>
          <p:cNvSpPr txBox="1"/>
          <p:nvPr/>
        </p:nvSpPr>
        <p:spPr>
          <a:xfrm>
            <a:off x="709670" y="857642"/>
            <a:ext cx="203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24,3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 5,2 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5AA600-83A6-4401-936C-193C04DE7195}"/>
              </a:ext>
            </a:extLst>
          </p:cNvPr>
          <p:cNvSpPr txBox="1"/>
          <p:nvPr/>
        </p:nvSpPr>
        <p:spPr>
          <a:xfrm>
            <a:off x="9372252" y="866352"/>
            <a:ext cx="2031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12,5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3,1 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7F50DB-BF3D-4C6D-B715-FB6E1EDBA700}"/>
              </a:ext>
            </a:extLst>
          </p:cNvPr>
          <p:cNvSpPr txBox="1"/>
          <p:nvPr/>
        </p:nvSpPr>
        <p:spPr>
          <a:xfrm>
            <a:off x="6484725" y="866352"/>
            <a:ext cx="1875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390,6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5,8 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629316-F774-4D17-AABA-E7B4F55736CB}"/>
              </a:ext>
            </a:extLst>
          </p:cNvPr>
          <p:cNvSpPr txBox="1"/>
          <p:nvPr/>
        </p:nvSpPr>
        <p:spPr>
          <a:xfrm>
            <a:off x="3597197" y="857641"/>
            <a:ext cx="18756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18,23</a:t>
            </a:r>
          </a:p>
          <a:p>
            <a:r>
              <a:rPr lang="en-GB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     4,7 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41D13D-743B-4F83-9CE8-7C70CDF1AAE5}"/>
              </a:ext>
            </a:extLst>
          </p:cNvPr>
          <p:cNvSpPr txBox="1"/>
          <p:nvPr/>
        </p:nvSpPr>
        <p:spPr>
          <a:xfrm>
            <a:off x="1409094" y="1856569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486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17D4BA-54AE-4FC9-9CBD-75BCD30AF2E1}"/>
              </a:ext>
            </a:extLst>
          </p:cNvPr>
          <p:cNvSpPr txBox="1"/>
          <p:nvPr/>
        </p:nvSpPr>
        <p:spPr>
          <a:xfrm>
            <a:off x="806686" y="2314606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1215   +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11B60B-4498-4107-A9E4-2229D16CBDF9}"/>
              </a:ext>
            </a:extLst>
          </p:cNvPr>
          <p:cNvSpPr txBox="1"/>
          <p:nvPr/>
        </p:nvSpPr>
        <p:spPr>
          <a:xfrm>
            <a:off x="411612" y="2905780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126,36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1B88B2-2705-4BBB-AD65-EBB2A268AAE6}"/>
              </a:ext>
            </a:extLst>
          </p:cNvPr>
          <p:cNvSpPr txBox="1"/>
          <p:nvPr/>
        </p:nvSpPr>
        <p:spPr>
          <a:xfrm>
            <a:off x="3639250" y="1856569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12761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4AF385B-4C02-460E-816A-29B490311E8E}"/>
              </a:ext>
            </a:extLst>
          </p:cNvPr>
          <p:cNvSpPr txBox="1"/>
          <p:nvPr/>
        </p:nvSpPr>
        <p:spPr>
          <a:xfrm>
            <a:off x="3592932" y="2269785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7292   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57D201-85B8-4647-855C-9FDB7CC24CC0}"/>
              </a:ext>
            </a:extLst>
          </p:cNvPr>
          <p:cNvSpPr txBox="1"/>
          <p:nvPr/>
        </p:nvSpPr>
        <p:spPr>
          <a:xfrm>
            <a:off x="3497712" y="2804574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85,681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5A5341-380E-4353-B284-F20AB5B9FF4C}"/>
              </a:ext>
            </a:extLst>
          </p:cNvPr>
          <p:cNvSpPr txBox="1"/>
          <p:nvPr/>
        </p:nvSpPr>
        <p:spPr>
          <a:xfrm>
            <a:off x="6540465" y="1776338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31248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C22736-23EA-4160-BB2C-659AAF1A1621}"/>
              </a:ext>
            </a:extLst>
          </p:cNvPr>
          <p:cNvSpPr txBox="1"/>
          <p:nvPr/>
        </p:nvSpPr>
        <p:spPr>
          <a:xfrm>
            <a:off x="6246180" y="2235578"/>
            <a:ext cx="2212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19530   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6E5652C-01E0-4841-85BF-3B5935CC681F}"/>
              </a:ext>
            </a:extLst>
          </p:cNvPr>
          <p:cNvSpPr txBox="1"/>
          <p:nvPr/>
        </p:nvSpPr>
        <p:spPr>
          <a:xfrm>
            <a:off x="6182910" y="2804574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2265,48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E80E821-0E48-4946-A177-88CDC5B3BB5B}"/>
              </a:ext>
            </a:extLst>
          </p:cNvPr>
          <p:cNvSpPr txBox="1"/>
          <p:nvPr/>
        </p:nvSpPr>
        <p:spPr>
          <a:xfrm>
            <a:off x="9926840" y="1833467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125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3A259B5-F430-41E1-A8AE-E4389B13AE5C}"/>
              </a:ext>
            </a:extLst>
          </p:cNvPr>
          <p:cNvSpPr txBox="1"/>
          <p:nvPr/>
        </p:nvSpPr>
        <p:spPr>
          <a:xfrm>
            <a:off x="9635193" y="2235507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375   +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782FCC-6B5B-4339-98CB-2E6FBFCDE8A0}"/>
              </a:ext>
            </a:extLst>
          </p:cNvPr>
          <p:cNvSpPr txBox="1"/>
          <p:nvPr/>
        </p:nvSpPr>
        <p:spPr>
          <a:xfrm>
            <a:off x="9187797" y="2758727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38,75</a:t>
            </a:r>
          </a:p>
        </p:txBody>
      </p:sp>
    </p:spTree>
    <p:extLst>
      <p:ext uri="{BB962C8B-B14F-4D97-AF65-F5344CB8AC3E}">
        <p14:creationId xmlns:p14="http://schemas.microsoft.com/office/powerpoint/2010/main" val="18935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A58DAF-3953-4E37-9A07-F1CCA72C14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10" t="28110" r="11363" b="47150"/>
          <a:stretch/>
        </p:blipFill>
        <p:spPr>
          <a:xfrm>
            <a:off x="249381" y="182880"/>
            <a:ext cx="11687695" cy="23275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5A64DE-8B98-47CE-9983-E089C56F9395}"/>
              </a:ext>
            </a:extLst>
          </p:cNvPr>
          <p:cNvSpPr txBox="1"/>
          <p:nvPr/>
        </p:nvSpPr>
        <p:spPr>
          <a:xfrm>
            <a:off x="472275" y="2676980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Εξίσωση: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5015F5-FB92-4654-9AD1-27C1707B980C}"/>
              </a:ext>
            </a:extLst>
          </p:cNvPr>
          <p:cNvSpPr txBox="1"/>
          <p:nvPr/>
        </p:nvSpPr>
        <p:spPr>
          <a:xfrm>
            <a:off x="472275" y="3366737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Πράξεις: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AA171-3846-4C8F-AA9F-CB6446F32315}"/>
              </a:ext>
            </a:extLst>
          </p:cNvPr>
          <p:cNvSpPr txBox="1"/>
          <p:nvPr/>
        </p:nvSpPr>
        <p:spPr>
          <a:xfrm>
            <a:off x="472275" y="6127044"/>
            <a:ext cx="2553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Απάντηση: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2EA70-BC99-4781-91D4-D457FC35F840}"/>
              </a:ext>
            </a:extLst>
          </p:cNvPr>
          <p:cNvSpPr txBox="1"/>
          <p:nvPr/>
        </p:nvSpPr>
        <p:spPr>
          <a:xfrm>
            <a:off x="2633584" y="2676980"/>
            <a:ext cx="7491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3,8 . 4 = ν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E112F7-A4B6-4D54-8A43-0BF453A7BCED}"/>
              </a:ext>
            </a:extLst>
          </p:cNvPr>
          <p:cNvSpPr txBox="1"/>
          <p:nvPr/>
        </p:nvSpPr>
        <p:spPr>
          <a:xfrm>
            <a:off x="3566090" y="3615796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3,8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6774BC-E0C2-44FE-846A-3CC8BEF1BD0C}"/>
              </a:ext>
            </a:extLst>
          </p:cNvPr>
          <p:cNvSpPr txBox="1"/>
          <p:nvPr/>
        </p:nvSpPr>
        <p:spPr>
          <a:xfrm>
            <a:off x="2963682" y="4073833"/>
            <a:ext cx="1875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     4 Χ</a:t>
            </a:r>
            <a:endParaRPr lang="en-GB" sz="2800" u="sng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D04D6A-151F-4996-AC34-EE40A414E024}"/>
              </a:ext>
            </a:extLst>
          </p:cNvPr>
          <p:cNvSpPr txBox="1"/>
          <p:nvPr/>
        </p:nvSpPr>
        <p:spPr>
          <a:xfrm>
            <a:off x="3288691" y="4597053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15,2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C813B3-E1A3-45EA-91F8-94F8730A2011}"/>
              </a:ext>
            </a:extLst>
          </p:cNvPr>
          <p:cNvSpPr txBox="1"/>
          <p:nvPr/>
        </p:nvSpPr>
        <p:spPr>
          <a:xfrm>
            <a:off x="2675761" y="6114493"/>
            <a:ext cx="9516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Το γιαούρτι περιέχει 15,2 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g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υδατάνθρακες.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6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D5A64DE-8B98-47CE-9983-E089C56F9395}"/>
              </a:ext>
            </a:extLst>
          </p:cNvPr>
          <p:cNvSpPr txBox="1"/>
          <p:nvPr/>
        </p:nvSpPr>
        <p:spPr>
          <a:xfrm>
            <a:off x="472275" y="2676980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Εξίσωση: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5015F5-FB92-4654-9AD1-27C1707B980C}"/>
              </a:ext>
            </a:extLst>
          </p:cNvPr>
          <p:cNvSpPr txBox="1"/>
          <p:nvPr/>
        </p:nvSpPr>
        <p:spPr>
          <a:xfrm>
            <a:off x="472275" y="3366737"/>
            <a:ext cx="197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Πράξεις: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DAA171-3846-4C8F-AA9F-CB6446F32315}"/>
              </a:ext>
            </a:extLst>
          </p:cNvPr>
          <p:cNvSpPr txBox="1"/>
          <p:nvPr/>
        </p:nvSpPr>
        <p:spPr>
          <a:xfrm>
            <a:off x="472275" y="6127044"/>
            <a:ext cx="2553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chemeClr val="bg1">
                    <a:lumMod val="95000"/>
                  </a:schemeClr>
                </a:solidFill>
                <a:latin typeface="Segoe Print" panose="02000600000000000000" pitchFamily="2" charset="0"/>
              </a:rPr>
              <a:t>Απάντηση:</a:t>
            </a:r>
            <a:endParaRPr lang="en-GB" sz="2800" u="sng" dirty="0">
              <a:solidFill>
                <a:schemeClr val="bg1">
                  <a:lumMod val="95000"/>
                </a:schemeClr>
              </a:solidFill>
              <a:latin typeface="Segoe Print" panose="020006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2EA70-BC99-4781-91D4-D457FC35F840}"/>
              </a:ext>
            </a:extLst>
          </p:cNvPr>
          <p:cNvSpPr txBox="1"/>
          <p:nvPr/>
        </p:nvSpPr>
        <p:spPr>
          <a:xfrm>
            <a:off x="2633584" y="2676980"/>
            <a:ext cx="7491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1,21 – 0,85 = ν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E112F7-A4B6-4D54-8A43-0BF453A7BCED}"/>
              </a:ext>
            </a:extLst>
          </p:cNvPr>
          <p:cNvSpPr txBox="1"/>
          <p:nvPr/>
        </p:nvSpPr>
        <p:spPr>
          <a:xfrm>
            <a:off x="3566090" y="3615796"/>
            <a:ext cx="1518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1,21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6774BC-E0C2-44FE-846A-3CC8BEF1BD0C}"/>
              </a:ext>
            </a:extLst>
          </p:cNvPr>
          <p:cNvSpPr txBox="1"/>
          <p:nvPr/>
        </p:nvSpPr>
        <p:spPr>
          <a:xfrm>
            <a:off x="2963682" y="4073833"/>
            <a:ext cx="2522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u="sng" dirty="0">
                <a:solidFill>
                  <a:srgbClr val="FFFF00"/>
                </a:solidFill>
                <a:latin typeface="Segoe Print" panose="02000600000000000000" pitchFamily="2" charset="0"/>
              </a:rPr>
              <a:t>    0,85  -</a:t>
            </a:r>
            <a:endParaRPr lang="en-GB" sz="2800" u="sng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D04D6A-151F-4996-AC34-EE40A414E024}"/>
              </a:ext>
            </a:extLst>
          </p:cNvPr>
          <p:cNvSpPr txBox="1"/>
          <p:nvPr/>
        </p:nvSpPr>
        <p:spPr>
          <a:xfrm>
            <a:off x="3188225" y="4597053"/>
            <a:ext cx="2073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0,36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C813B3-E1A3-45EA-91F8-94F8730A2011}"/>
              </a:ext>
            </a:extLst>
          </p:cNvPr>
          <p:cNvSpPr txBox="1"/>
          <p:nvPr/>
        </p:nvSpPr>
        <p:spPr>
          <a:xfrm>
            <a:off x="2675761" y="6114493"/>
            <a:ext cx="9516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  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Το χιόνι στην πόλη Β ήταν 0,36</a:t>
            </a:r>
            <a:r>
              <a:rPr lang="en-GB" sz="2800" dirty="0">
                <a:solidFill>
                  <a:srgbClr val="FFFF00"/>
                </a:solidFill>
                <a:latin typeface="Segoe Print" panose="02000600000000000000" pitchFamily="2" charset="0"/>
              </a:rPr>
              <a:t>m </a:t>
            </a:r>
            <a:r>
              <a:rPr lang="el-GR" sz="2800" dirty="0">
                <a:solidFill>
                  <a:srgbClr val="FFFF00"/>
                </a:solidFill>
                <a:latin typeface="Segoe Print" panose="02000600000000000000" pitchFamily="2" charset="0"/>
              </a:rPr>
              <a:t>ψηλότερο.</a:t>
            </a:r>
            <a:endParaRPr lang="en-GB" sz="2800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680F94-037A-4613-AA87-1A0241886E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83" t="50000" r="12863" b="32960"/>
          <a:stretch/>
        </p:blipFill>
        <p:spPr>
          <a:xfrm>
            <a:off x="326804" y="207736"/>
            <a:ext cx="11527145" cy="18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0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241</Words>
  <Application>Microsoft Office PowerPoint</Application>
  <PresentationFormat>Widescreen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Print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Panayiotis Hadjioannou</dc:creator>
  <cp:lastModifiedBy> </cp:lastModifiedBy>
  <cp:revision>11</cp:revision>
  <dcterms:created xsi:type="dcterms:W3CDTF">2020-05-05T21:44:23Z</dcterms:created>
  <dcterms:modified xsi:type="dcterms:W3CDTF">2020-05-06T21:20:24Z</dcterms:modified>
</cp:coreProperties>
</file>