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B110-2A1B-43DF-8527-C7310443F3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784F7DB0-3CA6-4C14-8BB9-B3B7F68E11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F5A25339-7CE6-4830-9298-E8277ADF0D3A}"/>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281D013E-27AF-49E8-BC5C-010109B84EF9}"/>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1DBF2C06-EA3F-4419-B808-22E02D778B82}"/>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2122530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A54E-325A-40D8-A6E8-7ADE74FDCB03}"/>
              </a:ext>
            </a:extLst>
          </p:cNvPr>
          <p:cNvSpPr>
            <a:spLocks noGrp="1"/>
          </p:cNvSpPr>
          <p:nvPr>
            <p:ph type="title"/>
          </p:nvPr>
        </p:nvSpPr>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1ED8C02E-289A-420D-BF9B-8A09931C30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DE52FD77-A76C-4DF6-8BE9-DCBD437C0B93}"/>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6AE349DE-8ED5-4FB3-AFAF-01BAE009DD33}"/>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37FCDED8-23A9-4611-B5FF-135A9A6B7DD7}"/>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67562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04511B-38B5-4568-AFC6-77F501E2E7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230DA76F-E148-4B25-8FD1-C1A61DA624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88C94BAF-2BFD-47D9-A740-5073AF57058A}"/>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64821212-CA1F-40EE-A3B1-2904622FA24B}"/>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B1B53F7E-1559-4537-9334-A7259A998F9A}"/>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384007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C0520-AF95-47F0-8A7D-889543198129}"/>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607164E1-708F-49F5-80C9-F75698D3AC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2A523734-FC10-4C13-AA03-37DE527E0DA7}"/>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CFB81F53-C315-4897-B5F2-F422566F565A}"/>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D8961344-5BCE-4E51-8483-AFB2810DE42D}"/>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273672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6D55-9D09-434B-B505-E9BBAA4091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BC4B3AFB-0CD8-430F-BCB7-7ED006A9A1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E0D680-EE08-4CE1-9082-3B54AC1FC47C}"/>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BC47DFD7-7CD1-4665-9A43-660750D410DA}"/>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70DC79A5-8F77-428E-BFAB-5DFAE38621EB}"/>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679216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2BE1-7268-454C-8C7F-0E6A103F56E1}"/>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27A654FA-0B30-4AC7-BDB7-795CA8D7EC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41225139-94C1-4290-8501-36D245A3BB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B0763E29-A2A6-490F-9B54-32A0BC2F5DDC}"/>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6" name="Footer Placeholder 5">
            <a:extLst>
              <a:ext uri="{FF2B5EF4-FFF2-40B4-BE49-F238E27FC236}">
                <a16:creationId xmlns:a16="http://schemas.microsoft.com/office/drawing/2014/main" id="{F2AF24BE-F986-43E4-9FBB-BC7D620D87B8}"/>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B1E457E7-F456-4B13-BF5D-FD338C597C3A}"/>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276264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7FB8C-984C-4246-AC83-7DBE8352BF44}"/>
              </a:ext>
            </a:extLst>
          </p:cNvPr>
          <p:cNvSpPr>
            <a:spLocks noGrp="1"/>
          </p:cNvSpPr>
          <p:nvPr>
            <p:ph type="title"/>
          </p:nvPr>
        </p:nvSpPr>
        <p:spPr>
          <a:xfrm>
            <a:off x="839788" y="365125"/>
            <a:ext cx="10515600" cy="1325563"/>
          </a:xfr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B2E1B124-FBD3-46CF-A948-705D7EB14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8C940F-CA6F-44DC-806A-A7189A7A51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A0BFD712-BB3B-4AFB-8C68-E6AE693B52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763E54-68AA-4149-AA40-FB1DFD3D3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7E428A1-B186-459F-8B1E-2140B911E180}"/>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8" name="Footer Placeholder 7">
            <a:extLst>
              <a:ext uri="{FF2B5EF4-FFF2-40B4-BE49-F238E27FC236}">
                <a16:creationId xmlns:a16="http://schemas.microsoft.com/office/drawing/2014/main" id="{A74420EF-B00D-48B3-8986-503012911C52}"/>
              </a:ext>
            </a:extLst>
          </p:cNvPr>
          <p:cNvSpPr>
            <a:spLocks noGrp="1"/>
          </p:cNvSpPr>
          <p:nvPr>
            <p:ph type="ftr" sz="quarter" idx="11"/>
          </p:nvPr>
        </p:nvSpPr>
        <p:spPr/>
        <p:txBody>
          <a:bodyPr/>
          <a:lstStyle/>
          <a:p>
            <a:endParaRPr lang="en-CY"/>
          </a:p>
        </p:txBody>
      </p:sp>
      <p:sp>
        <p:nvSpPr>
          <p:cNvPr id="9" name="Slide Number Placeholder 8">
            <a:extLst>
              <a:ext uri="{FF2B5EF4-FFF2-40B4-BE49-F238E27FC236}">
                <a16:creationId xmlns:a16="http://schemas.microsoft.com/office/drawing/2014/main" id="{C4B58BB9-3C00-48A3-89E7-6D89D1C2AF91}"/>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190872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4C549-30FD-4053-AA2B-90216F97C480}"/>
              </a:ext>
            </a:extLst>
          </p:cNvPr>
          <p:cNvSpPr>
            <a:spLocks noGrp="1"/>
          </p:cNvSpPr>
          <p:nvPr>
            <p:ph type="title"/>
          </p:nvPr>
        </p:nvSpPr>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4C55E307-D1FD-4AB9-8DEE-917B6480AEE3}"/>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4" name="Footer Placeholder 3">
            <a:extLst>
              <a:ext uri="{FF2B5EF4-FFF2-40B4-BE49-F238E27FC236}">
                <a16:creationId xmlns:a16="http://schemas.microsoft.com/office/drawing/2014/main" id="{8FFECED2-DF80-4BC4-96C0-7362A863FB83}"/>
              </a:ext>
            </a:extLst>
          </p:cNvPr>
          <p:cNvSpPr>
            <a:spLocks noGrp="1"/>
          </p:cNvSpPr>
          <p:nvPr>
            <p:ph type="ftr" sz="quarter" idx="11"/>
          </p:nvPr>
        </p:nvSpPr>
        <p:spPr/>
        <p:txBody>
          <a:bodyPr/>
          <a:lstStyle/>
          <a:p>
            <a:endParaRPr lang="en-CY"/>
          </a:p>
        </p:txBody>
      </p:sp>
      <p:sp>
        <p:nvSpPr>
          <p:cNvPr id="5" name="Slide Number Placeholder 4">
            <a:extLst>
              <a:ext uri="{FF2B5EF4-FFF2-40B4-BE49-F238E27FC236}">
                <a16:creationId xmlns:a16="http://schemas.microsoft.com/office/drawing/2014/main" id="{18702E7C-A0D2-45D7-9A9A-E8B5C38CAB62}"/>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18373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D6AC27-04EE-42B4-AFC0-CFDFB4CEAD88}"/>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3" name="Footer Placeholder 2">
            <a:extLst>
              <a:ext uri="{FF2B5EF4-FFF2-40B4-BE49-F238E27FC236}">
                <a16:creationId xmlns:a16="http://schemas.microsoft.com/office/drawing/2014/main" id="{A627584C-6C7A-484A-87CE-A48E05382C6A}"/>
              </a:ext>
            </a:extLst>
          </p:cNvPr>
          <p:cNvSpPr>
            <a:spLocks noGrp="1"/>
          </p:cNvSpPr>
          <p:nvPr>
            <p:ph type="ftr" sz="quarter" idx="11"/>
          </p:nvPr>
        </p:nvSpPr>
        <p:spPr/>
        <p:txBody>
          <a:bodyPr/>
          <a:lstStyle/>
          <a:p>
            <a:endParaRPr lang="en-CY"/>
          </a:p>
        </p:txBody>
      </p:sp>
      <p:sp>
        <p:nvSpPr>
          <p:cNvPr id="4" name="Slide Number Placeholder 3">
            <a:extLst>
              <a:ext uri="{FF2B5EF4-FFF2-40B4-BE49-F238E27FC236}">
                <a16:creationId xmlns:a16="http://schemas.microsoft.com/office/drawing/2014/main" id="{BC05106B-8E06-4CBE-9432-1B70DEAF3309}"/>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3964231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B391A-E899-4EF3-9947-AABD1E95D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898E681C-6E2D-48C6-B440-E1D2364D1F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CB966FD0-7B97-4A47-B64C-85C9BE9427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9E6647-D590-48F2-9A95-5BABD7BE00D7}"/>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6" name="Footer Placeholder 5">
            <a:extLst>
              <a:ext uri="{FF2B5EF4-FFF2-40B4-BE49-F238E27FC236}">
                <a16:creationId xmlns:a16="http://schemas.microsoft.com/office/drawing/2014/main" id="{8C53D88E-4372-4206-9C06-52C37CCD7F14}"/>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2076E0A6-FA94-4A51-A36A-053929C28769}"/>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425521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2451F-50F4-4567-A55B-4D2495D6D7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023285C-10C2-4AAD-82B4-154A88502B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73DE40A9-538B-41F0-A211-3DEF6744D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1A4A1B-9F6B-4824-9B8C-A4E124F341C6}"/>
              </a:ext>
            </a:extLst>
          </p:cNvPr>
          <p:cNvSpPr>
            <a:spLocks noGrp="1"/>
          </p:cNvSpPr>
          <p:nvPr>
            <p:ph type="dt" sz="half" idx="10"/>
          </p:nvPr>
        </p:nvSpPr>
        <p:spPr/>
        <p:txBody>
          <a:bodyPr/>
          <a:lstStyle/>
          <a:p>
            <a:fld id="{56654A3B-73B9-4E47-8DF4-7DABD30194C1}" type="datetimeFigureOut">
              <a:rPr lang="en-CY" smtClean="0"/>
              <a:t>02/04/2020</a:t>
            </a:fld>
            <a:endParaRPr lang="en-CY"/>
          </a:p>
        </p:txBody>
      </p:sp>
      <p:sp>
        <p:nvSpPr>
          <p:cNvPr id="6" name="Footer Placeholder 5">
            <a:extLst>
              <a:ext uri="{FF2B5EF4-FFF2-40B4-BE49-F238E27FC236}">
                <a16:creationId xmlns:a16="http://schemas.microsoft.com/office/drawing/2014/main" id="{C9BFD993-6C02-4308-B072-E6E469AEB7BC}"/>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A4FAE35F-9373-4A40-96A2-DA71540D38A5}"/>
              </a:ext>
            </a:extLst>
          </p:cNvPr>
          <p:cNvSpPr>
            <a:spLocks noGrp="1"/>
          </p:cNvSpPr>
          <p:nvPr>
            <p:ph type="sldNum" sz="quarter" idx="12"/>
          </p:nvPr>
        </p:nvSpPr>
        <p:spPr/>
        <p:txBody>
          <a:bodyPr/>
          <a:lstStyle/>
          <a:p>
            <a:fld id="{9EF4664D-64AA-49A5-98B2-EB33FFD78501}" type="slidenum">
              <a:rPr lang="en-CY" smtClean="0"/>
              <a:t>‹#›</a:t>
            </a:fld>
            <a:endParaRPr lang="en-CY"/>
          </a:p>
        </p:txBody>
      </p:sp>
    </p:spTree>
    <p:extLst>
      <p:ext uri="{BB962C8B-B14F-4D97-AF65-F5344CB8AC3E}">
        <p14:creationId xmlns:p14="http://schemas.microsoft.com/office/powerpoint/2010/main" val="85000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9D5865-4529-4D63-AF98-CC61D3F7E1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Y"/>
          </a:p>
        </p:txBody>
      </p:sp>
      <p:sp>
        <p:nvSpPr>
          <p:cNvPr id="3" name="Text Placeholder 2">
            <a:extLst>
              <a:ext uri="{FF2B5EF4-FFF2-40B4-BE49-F238E27FC236}">
                <a16:creationId xmlns:a16="http://schemas.microsoft.com/office/drawing/2014/main" id="{565B4480-E9D1-4749-A74A-8E95F194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9F8642A2-9D8B-45F1-9929-9D4313FFEB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54A3B-73B9-4E47-8DF4-7DABD30194C1}" type="datetimeFigureOut">
              <a:rPr lang="en-CY" smtClean="0"/>
              <a:t>02/04/2020</a:t>
            </a:fld>
            <a:endParaRPr lang="en-CY"/>
          </a:p>
        </p:txBody>
      </p:sp>
      <p:sp>
        <p:nvSpPr>
          <p:cNvPr id="5" name="Footer Placeholder 4">
            <a:extLst>
              <a:ext uri="{FF2B5EF4-FFF2-40B4-BE49-F238E27FC236}">
                <a16:creationId xmlns:a16="http://schemas.microsoft.com/office/drawing/2014/main" id="{4F211B80-B12A-4FF7-AA15-A6D604580F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Y"/>
          </a:p>
        </p:txBody>
      </p:sp>
      <p:sp>
        <p:nvSpPr>
          <p:cNvPr id="6" name="Slide Number Placeholder 5">
            <a:extLst>
              <a:ext uri="{FF2B5EF4-FFF2-40B4-BE49-F238E27FC236}">
                <a16:creationId xmlns:a16="http://schemas.microsoft.com/office/drawing/2014/main" id="{E9418A59-3D55-4ABC-9C8E-6A71B0FEA3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4664D-64AA-49A5-98B2-EB33FFD78501}" type="slidenum">
              <a:rPr lang="en-CY" smtClean="0"/>
              <a:t>‹#›</a:t>
            </a:fld>
            <a:endParaRPr lang="en-CY"/>
          </a:p>
        </p:txBody>
      </p:sp>
    </p:spTree>
    <p:extLst>
      <p:ext uri="{BB962C8B-B14F-4D97-AF65-F5344CB8AC3E}">
        <p14:creationId xmlns:p14="http://schemas.microsoft.com/office/powerpoint/2010/main" val="3215045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1BBFDA-F40C-47FC-A22B-DECDD43A6034}"/>
              </a:ext>
            </a:extLst>
          </p:cNvPr>
          <p:cNvSpPr>
            <a:spLocks noGrp="1"/>
          </p:cNvSpPr>
          <p:nvPr>
            <p:ph type="subTitle" idx="1"/>
          </p:nvPr>
        </p:nvSpPr>
        <p:spPr>
          <a:xfrm>
            <a:off x="2753360" y="357824"/>
            <a:ext cx="6685280" cy="983932"/>
          </a:xfrm>
          <a:solidFill>
            <a:srgbClr val="C00000"/>
          </a:solidFill>
        </p:spPr>
        <p:txBody>
          <a:bodyPr/>
          <a:lstStyle/>
          <a:p>
            <a:r>
              <a:rPr lang="el-GR" dirty="0"/>
              <a:t>ΕΡΓΑΣΤΗΡΙ ΣΥΓΓΡΑΦΗΣ</a:t>
            </a:r>
          </a:p>
          <a:p>
            <a:r>
              <a:rPr lang="el-GR" dirty="0"/>
              <a:t>Η ΤΕΧΝΙΚΗ ΤΩΝ </a:t>
            </a:r>
            <a:r>
              <a:rPr lang="en-US" dirty="0"/>
              <a:t>SNAPSHOTS- </a:t>
            </a:r>
            <a:r>
              <a:rPr lang="el-GR" dirty="0"/>
              <a:t>ΖΟΥΜΑΡΙΣΜΑ</a:t>
            </a:r>
            <a:endParaRPr lang="en-CY" dirty="0"/>
          </a:p>
        </p:txBody>
      </p:sp>
      <p:pic>
        <p:nvPicPr>
          <p:cNvPr id="4" name="Picture 2">
            <a:extLst>
              <a:ext uri="{FF2B5EF4-FFF2-40B4-BE49-F238E27FC236}">
                <a16:creationId xmlns:a16="http://schemas.microsoft.com/office/drawing/2014/main" id="{A9A453B6-428A-4DF3-9BF2-EBFDA4A1382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540000" y="1439425"/>
            <a:ext cx="7111999" cy="5327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E4D7D713-B7B2-4FBD-A884-72DC45CD8BED}"/>
              </a:ext>
            </a:extLst>
          </p:cNvPr>
          <p:cNvSpPr txBox="1"/>
          <p:nvPr/>
        </p:nvSpPr>
        <p:spPr>
          <a:xfrm>
            <a:off x="4404359" y="3911600"/>
            <a:ext cx="3383280" cy="1016000"/>
          </a:xfrm>
          <a:prstGeom prst="rect">
            <a:avLst/>
          </a:prstGeom>
          <a:noFill/>
          <a:ln w="41275">
            <a:solidFill>
              <a:schemeClr val="accent1"/>
            </a:solidFill>
          </a:ln>
        </p:spPr>
        <p:txBody>
          <a:bodyPr wrap="square" rtlCol="0">
            <a:spAutoFit/>
          </a:bodyPr>
          <a:lstStyle/>
          <a:p>
            <a:endParaRPr lang="en-CY" dirty="0"/>
          </a:p>
        </p:txBody>
      </p:sp>
      <p:sp>
        <p:nvSpPr>
          <p:cNvPr id="6" name="TextBox 5">
            <a:extLst>
              <a:ext uri="{FF2B5EF4-FFF2-40B4-BE49-F238E27FC236}">
                <a16:creationId xmlns:a16="http://schemas.microsoft.com/office/drawing/2014/main" id="{206428C3-195F-4D9F-BF94-B24C0018BD0D}"/>
              </a:ext>
            </a:extLst>
          </p:cNvPr>
          <p:cNvSpPr txBox="1"/>
          <p:nvPr/>
        </p:nvSpPr>
        <p:spPr>
          <a:xfrm>
            <a:off x="5140959" y="5598160"/>
            <a:ext cx="1808481" cy="1016000"/>
          </a:xfrm>
          <a:prstGeom prst="rect">
            <a:avLst/>
          </a:prstGeom>
          <a:noFill/>
          <a:ln w="41275">
            <a:solidFill>
              <a:schemeClr val="accent1"/>
            </a:solidFill>
          </a:ln>
        </p:spPr>
        <p:txBody>
          <a:bodyPr wrap="square" rtlCol="0">
            <a:spAutoFit/>
          </a:bodyPr>
          <a:lstStyle/>
          <a:p>
            <a:endParaRPr lang="en-CY" dirty="0"/>
          </a:p>
        </p:txBody>
      </p:sp>
    </p:spTree>
    <p:extLst>
      <p:ext uri="{BB962C8B-B14F-4D97-AF65-F5344CB8AC3E}">
        <p14:creationId xmlns:p14="http://schemas.microsoft.com/office/powerpoint/2010/main" val="421331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03E21B-02D9-4A3D-8F4D-E6CF0C191E75}"/>
              </a:ext>
            </a:extLst>
          </p:cNvPr>
          <p:cNvSpPr txBox="1"/>
          <p:nvPr/>
        </p:nvSpPr>
        <p:spPr>
          <a:xfrm>
            <a:off x="558800" y="467360"/>
            <a:ext cx="11013440" cy="4893647"/>
          </a:xfrm>
          <a:prstGeom prst="rect">
            <a:avLst/>
          </a:prstGeom>
          <a:noFill/>
        </p:spPr>
        <p:txBody>
          <a:bodyPr wrap="square" rtlCol="0">
            <a:spAutoFit/>
          </a:bodyPr>
          <a:lstStyle/>
          <a:p>
            <a:r>
              <a:rPr lang="el-GR" b="1" dirty="0">
                <a:solidFill>
                  <a:srgbClr val="0070C0"/>
                </a:solidFill>
                <a:latin typeface="Segoe Print" panose="02000600000000000000" pitchFamily="2" charset="0"/>
              </a:rPr>
              <a:t>ΕΡΓΑΣΙΑ:</a:t>
            </a:r>
          </a:p>
          <a:p>
            <a:pPr marL="342900" indent="-342900" algn="just">
              <a:lnSpc>
                <a:spcPct val="150000"/>
              </a:lnSpc>
              <a:buAutoNum type="arabicPeriod"/>
            </a:pPr>
            <a:r>
              <a:rPr lang="el-GR" sz="1200" b="1" dirty="0">
                <a:latin typeface="Segoe Print" panose="02000600000000000000" pitchFamily="2" charset="0"/>
              </a:rPr>
              <a:t>Κοιτάζω πολύ καλά και μελετημένα την εικόνα. Γράφω λέξεις ή μικρές φράσεις (όχι παράγραφο) στον πιο κάτω πίνακα εστιάζοντας στα δύο σημεία </a:t>
            </a:r>
            <a:r>
              <a:rPr lang="el-GR" sz="1200" b="1" dirty="0" err="1">
                <a:latin typeface="Segoe Print" panose="02000600000000000000" pitchFamily="2" charset="0"/>
              </a:rPr>
              <a:t>ζουμαρίσματος</a:t>
            </a:r>
            <a:r>
              <a:rPr lang="el-GR" sz="1200" b="1" dirty="0">
                <a:latin typeface="Segoe Print" panose="02000600000000000000" pitchFamily="2" charset="0"/>
              </a:rPr>
              <a:t>.</a:t>
            </a:r>
          </a:p>
          <a:p>
            <a:pPr marL="342900" indent="-342900" algn="just">
              <a:lnSpc>
                <a:spcPct val="150000"/>
              </a:lnSpc>
              <a:buAutoNum type="arabicPeriod" startAt="2"/>
            </a:pPr>
            <a:r>
              <a:rPr lang="el-GR" sz="1200" b="1" dirty="0">
                <a:latin typeface="Segoe Print" panose="02000600000000000000" pitchFamily="2" charset="0"/>
              </a:rPr>
              <a:t>Γράφω δύο ολοκληρωμένες παραγράφους περιγράφοντας το στόμα και τα μάτια του παιδιού που απεικονίζεται  στην εικόνα. </a:t>
            </a:r>
          </a:p>
          <a:p>
            <a:pPr algn="just">
              <a:lnSpc>
                <a:spcPct val="150000"/>
              </a:lnSpc>
            </a:pPr>
            <a:r>
              <a:rPr lang="el-GR" sz="1600" b="1" i="1" u="sng" dirty="0">
                <a:solidFill>
                  <a:srgbClr val="FF0000"/>
                </a:solidFill>
                <a:latin typeface="Segoe Print" panose="02000600000000000000" pitchFamily="2" charset="0"/>
              </a:rPr>
              <a:t>Θυμάμαι : </a:t>
            </a:r>
            <a:r>
              <a:rPr lang="en-US" sz="1600" b="1" i="1" u="sng" dirty="0" err="1">
                <a:solidFill>
                  <a:srgbClr val="FF0000"/>
                </a:solidFill>
                <a:latin typeface="Segoe Print" panose="02000600000000000000" pitchFamily="2" charset="0"/>
              </a:rPr>
              <a:t>sos</a:t>
            </a:r>
            <a:endParaRPr lang="el-GR" sz="1600" b="1" i="1" u="sng" dirty="0">
              <a:solidFill>
                <a:srgbClr val="FF0000"/>
              </a:solidFill>
              <a:latin typeface="Segoe Print" panose="02000600000000000000" pitchFamily="2" charset="0"/>
            </a:endParaRPr>
          </a:p>
          <a:p>
            <a:pPr algn="just">
              <a:lnSpc>
                <a:spcPct val="150000"/>
              </a:lnSpc>
            </a:pPr>
            <a:r>
              <a:rPr lang="el-GR" sz="1200" b="1" dirty="0">
                <a:latin typeface="Segoe Print" panose="02000600000000000000" pitchFamily="2" charset="0"/>
              </a:rPr>
              <a:t>1. Κοιτάω πέρα από την εικόνα.</a:t>
            </a:r>
          </a:p>
          <a:p>
            <a:pPr algn="just">
              <a:lnSpc>
                <a:spcPct val="150000"/>
              </a:lnSpc>
            </a:pPr>
            <a:r>
              <a:rPr lang="el-GR" sz="1200" b="1" dirty="0">
                <a:latin typeface="Segoe Print" panose="02000600000000000000" pitchFamily="2" charset="0"/>
              </a:rPr>
              <a:t>2. Αποφεύγω την κατηγορηματική σύνταξη και τον παρατακτικό λόγο</a:t>
            </a:r>
          </a:p>
          <a:p>
            <a:pPr algn="just">
              <a:lnSpc>
                <a:spcPct val="150000"/>
              </a:lnSpc>
            </a:pPr>
            <a:r>
              <a:rPr lang="el-GR" sz="1200" b="1" dirty="0">
                <a:latin typeface="Segoe Print" panose="02000600000000000000" pitchFamily="2" charset="0"/>
              </a:rPr>
              <a:t>3. Ξεκινώ με μετοχές ή επίθετα τα οποία με βοηθούν να αποφεύγω τον ΠΛ και την ΚΣ.</a:t>
            </a:r>
          </a:p>
          <a:p>
            <a:pPr algn="just">
              <a:lnSpc>
                <a:spcPct val="150000"/>
              </a:lnSpc>
            </a:pPr>
            <a:r>
              <a:rPr lang="el-GR" sz="1200" b="1" dirty="0">
                <a:latin typeface="Segoe Print" panose="02000600000000000000" pitchFamily="2" charset="0"/>
              </a:rPr>
              <a:t>4. </a:t>
            </a:r>
            <a:r>
              <a:rPr lang="el-GR" sz="1200" b="1" dirty="0">
                <a:solidFill>
                  <a:srgbClr val="FF0000"/>
                </a:solidFill>
                <a:latin typeface="Segoe Print" panose="02000600000000000000" pitchFamily="2" charset="0"/>
              </a:rPr>
              <a:t>Σκοπός μου δεν είναι να γράψω ιστορία</a:t>
            </a:r>
            <a:r>
              <a:rPr lang="el-GR" sz="1200" b="1" dirty="0">
                <a:latin typeface="Segoe Print" panose="02000600000000000000" pitchFamily="2" charset="0"/>
              </a:rPr>
              <a:t>. Σκοπός είναι να γράψω δύο ξεκάρφωτες παραγράφους περιγράφοντας με απόλυτη λεπτομέρεια τα δύο χαρακτηριστικά του παιδιού.</a:t>
            </a:r>
          </a:p>
          <a:p>
            <a:pPr algn="just">
              <a:lnSpc>
                <a:spcPct val="150000"/>
              </a:lnSpc>
            </a:pPr>
            <a:endParaRPr lang="el-GR" sz="1200" b="1" dirty="0">
              <a:latin typeface="Segoe Print" panose="02000600000000000000" pitchFamily="2" charset="0"/>
            </a:endParaRPr>
          </a:p>
          <a:p>
            <a:pPr algn="just">
              <a:lnSpc>
                <a:spcPct val="150000"/>
              </a:lnSpc>
            </a:pPr>
            <a:r>
              <a:rPr lang="el-GR" sz="1200" b="1" dirty="0">
                <a:latin typeface="Segoe Print" panose="02000600000000000000" pitchFamily="2" charset="0"/>
              </a:rPr>
              <a:t>ΥΓ: Όσοι επιθυμούν μπορούν να κάνουν την εργασία στον υπολογιστή χρησιμοποιώντας τον πίνακα </a:t>
            </a:r>
            <a:r>
              <a:rPr lang="el-GR" sz="1200" b="1" dirty="0" err="1">
                <a:latin typeface="Segoe Print" panose="02000600000000000000" pitchFamily="2" charset="0"/>
              </a:rPr>
              <a:t>ζουμαρίσματος</a:t>
            </a:r>
            <a:r>
              <a:rPr lang="el-GR" sz="1200" b="1" dirty="0">
                <a:latin typeface="Segoe Print" panose="02000600000000000000" pitchFamily="2" charset="0"/>
              </a:rPr>
              <a:t> που υπάρχει και γράφοντας στη συνέχεια τις παραγράφους. Όσοι δεν έχουν αυτή τη δυνατότητα ή δεν μπορούν να τυπώσουν μπορούν να κοιτάζουν την εικόνα και να κάνουν την εργασία στο τετράδιο των Ελληνικών τους. </a:t>
            </a:r>
          </a:p>
          <a:p>
            <a:pPr algn="just">
              <a:lnSpc>
                <a:spcPct val="150000"/>
              </a:lnSpc>
            </a:pPr>
            <a:endParaRPr lang="el-GR" sz="1200" b="1" dirty="0">
              <a:latin typeface="Segoe Print" panose="02000600000000000000" pitchFamily="2" charset="0"/>
            </a:endParaRPr>
          </a:p>
          <a:p>
            <a:pPr algn="just"/>
            <a:endParaRPr lang="el-GR" b="1" dirty="0">
              <a:latin typeface="Segoe Print" panose="02000600000000000000" pitchFamily="2" charset="0"/>
            </a:endParaRPr>
          </a:p>
          <a:p>
            <a:pPr algn="just"/>
            <a:endParaRPr lang="el-GR" b="1" dirty="0"/>
          </a:p>
        </p:txBody>
      </p:sp>
      <p:sp>
        <p:nvSpPr>
          <p:cNvPr id="3" name="Content Placeholder 2">
            <a:extLst>
              <a:ext uri="{FF2B5EF4-FFF2-40B4-BE49-F238E27FC236}">
                <a16:creationId xmlns:a16="http://schemas.microsoft.com/office/drawing/2014/main" id="{A289A14C-9AD3-4F4C-A122-16BA49AC7812}"/>
              </a:ext>
            </a:extLst>
          </p:cNvPr>
          <p:cNvSpPr txBox="1">
            <a:spLocks/>
          </p:cNvSpPr>
          <p:nvPr/>
        </p:nvSpPr>
        <p:spPr>
          <a:xfrm>
            <a:off x="2336800" y="4503420"/>
            <a:ext cx="7995919" cy="2153920"/>
          </a:xfrm>
          <a:prstGeom prst="rect">
            <a:avLst/>
          </a:prstGeom>
          <a:solidFill>
            <a:srgbClr val="0070C0"/>
          </a:solidFill>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ctr">
              <a:spcBef>
                <a:spcPts val="400"/>
              </a:spcBef>
              <a:buFont typeface="Arial" panose="020B0604020202020204" pitchFamily="34" charset="0"/>
              <a:buNone/>
            </a:pPr>
            <a:r>
              <a:rPr lang="el-GR" b="1" i="1" u="sng" dirty="0">
                <a:solidFill>
                  <a:srgbClr val="640000"/>
                </a:solidFill>
              </a:rPr>
              <a:t>ΟΡΙΣΜΟΣ</a:t>
            </a:r>
          </a:p>
          <a:p>
            <a:pPr marL="0" indent="0" algn="just">
              <a:spcBef>
                <a:spcPts val="0"/>
              </a:spcBef>
              <a:buFont typeface="Arial" panose="020B0604020202020204" pitchFamily="34" charset="0"/>
              <a:buNone/>
            </a:pPr>
            <a:endParaRPr lang="en-US" sz="1600" dirty="0">
              <a:solidFill>
                <a:srgbClr val="640000"/>
              </a:solidFill>
            </a:endParaRPr>
          </a:p>
          <a:p>
            <a:pPr marL="0" indent="0" algn="just">
              <a:lnSpc>
                <a:spcPct val="200000"/>
              </a:lnSpc>
              <a:spcBef>
                <a:spcPts val="0"/>
              </a:spcBef>
              <a:buFont typeface="Arial" panose="020B0604020202020204" pitchFamily="34" charset="0"/>
              <a:buNone/>
            </a:pPr>
            <a:r>
              <a:rPr lang="el-GR" sz="1700" dirty="0">
                <a:solidFill>
                  <a:srgbClr val="640000"/>
                </a:solidFill>
                <a:latin typeface="Segoe Print" panose="02000600000000000000" pitchFamily="2" charset="0"/>
              </a:rPr>
              <a:t>Το </a:t>
            </a:r>
            <a:r>
              <a:rPr lang="el-GR" sz="2100" dirty="0" err="1">
                <a:solidFill>
                  <a:srgbClr val="640000"/>
                </a:solidFill>
                <a:latin typeface="Segoe Print" panose="02000600000000000000" pitchFamily="2" charset="0"/>
              </a:rPr>
              <a:t>ζουμάρισμα</a:t>
            </a:r>
            <a:r>
              <a:rPr lang="el-GR" sz="1700" dirty="0">
                <a:solidFill>
                  <a:srgbClr val="640000"/>
                </a:solidFill>
                <a:latin typeface="Segoe Print" panose="02000600000000000000" pitchFamily="2" charset="0"/>
              </a:rPr>
              <a:t> είναι μια στρατηγική  που βοηθά τα παιδιά να περιγράψουν μια σκηνή σε μια αφήγηση με λεπτομέρεια. Στα πλαίσια αυτής της στρατηγικής τα παιδιά καλούνται να εστιάσουν διαδοχικά την προσοχή τους σε διάφορα σημεία μίας σκηνής για να την αναπτύξουν. </a:t>
            </a:r>
          </a:p>
          <a:p>
            <a:pPr marL="0" indent="0">
              <a:buFont typeface="Arial" panose="020B0604020202020204" pitchFamily="34" charset="0"/>
              <a:buNone/>
            </a:pPr>
            <a:endParaRPr lang="el-GR" dirty="0"/>
          </a:p>
        </p:txBody>
      </p:sp>
    </p:spTree>
    <p:extLst>
      <p:ext uri="{BB962C8B-B14F-4D97-AF65-F5344CB8AC3E}">
        <p14:creationId xmlns:p14="http://schemas.microsoft.com/office/powerpoint/2010/main" val="79383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6E5F84-46B2-4275-8D58-BAB66FBA984D}"/>
              </a:ext>
            </a:extLst>
          </p:cNvPr>
          <p:cNvSpPr/>
          <p:nvPr/>
        </p:nvSpPr>
        <p:spPr>
          <a:xfrm>
            <a:off x="3586480" y="396240"/>
            <a:ext cx="4480560" cy="69088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600" dirty="0"/>
              <a:t>ΠΙΝΑΚΑΣ ΖΟΥΜΑΡΙΣΜΑΤΟΣ</a:t>
            </a:r>
            <a:endParaRPr lang="en-CY" sz="1600" dirty="0"/>
          </a:p>
        </p:txBody>
      </p:sp>
      <p:graphicFrame>
        <p:nvGraphicFramePr>
          <p:cNvPr id="3" name="Table 3">
            <a:extLst>
              <a:ext uri="{FF2B5EF4-FFF2-40B4-BE49-F238E27FC236}">
                <a16:creationId xmlns:a16="http://schemas.microsoft.com/office/drawing/2014/main" id="{2F3807C8-1F71-474B-82A6-0FDCF65980CB}"/>
              </a:ext>
            </a:extLst>
          </p:cNvPr>
          <p:cNvGraphicFramePr>
            <a:graphicFrameLocks noGrp="1"/>
          </p:cNvGraphicFramePr>
          <p:nvPr>
            <p:extLst>
              <p:ext uri="{D42A27DB-BD31-4B8C-83A1-F6EECF244321}">
                <p14:modId xmlns:p14="http://schemas.microsoft.com/office/powerpoint/2010/main" val="834259030"/>
              </p:ext>
            </p:extLst>
          </p:nvPr>
        </p:nvGraphicFramePr>
        <p:xfrm>
          <a:off x="457200" y="1574800"/>
          <a:ext cx="11470640" cy="4514215"/>
        </p:xfrm>
        <a:graphic>
          <a:graphicData uri="http://schemas.openxmlformats.org/drawingml/2006/table">
            <a:tbl>
              <a:tblPr firstRow="1" bandRow="1">
                <a:tableStyleId>{5C22544A-7EE6-4342-B048-85BDC9FD1C3A}</a:tableStyleId>
              </a:tblPr>
              <a:tblGrid>
                <a:gridCol w="5735320">
                  <a:extLst>
                    <a:ext uri="{9D8B030D-6E8A-4147-A177-3AD203B41FA5}">
                      <a16:colId xmlns:a16="http://schemas.microsoft.com/office/drawing/2014/main" val="3312613187"/>
                    </a:ext>
                  </a:extLst>
                </a:gridCol>
                <a:gridCol w="5735320">
                  <a:extLst>
                    <a:ext uri="{9D8B030D-6E8A-4147-A177-3AD203B41FA5}">
                      <a16:colId xmlns:a16="http://schemas.microsoft.com/office/drawing/2014/main" val="215575610"/>
                    </a:ext>
                  </a:extLst>
                </a:gridCol>
              </a:tblGrid>
              <a:tr h="370840">
                <a:tc>
                  <a:txBody>
                    <a:bodyPr/>
                    <a:lstStyle/>
                    <a:p>
                      <a:pPr algn="ctr"/>
                      <a:r>
                        <a:rPr lang="el-GR" dirty="0"/>
                        <a:t>ΜΑΤΙΑ</a:t>
                      </a:r>
                      <a:endParaRPr lang="en-CY" dirty="0"/>
                    </a:p>
                  </a:txBody>
                  <a:tcPr>
                    <a:lnR w="38100" cap="flat" cmpd="sng" algn="ctr">
                      <a:solidFill>
                        <a:schemeClr val="tx1"/>
                      </a:solidFill>
                      <a:prstDash val="solid"/>
                      <a:round/>
                      <a:headEnd type="none" w="med" len="med"/>
                      <a:tailEnd type="none" w="med" len="med"/>
                    </a:lnR>
                  </a:tcPr>
                </a:tc>
                <a:tc>
                  <a:txBody>
                    <a:bodyPr/>
                    <a:lstStyle/>
                    <a:p>
                      <a:pPr algn="ctr"/>
                      <a:r>
                        <a:rPr lang="el-GR" dirty="0"/>
                        <a:t>ΣΤΟΜΑ</a:t>
                      </a: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95161058"/>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71325657"/>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61077979"/>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01547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41117936"/>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1822784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967613"/>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2970162"/>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0803179"/>
                  </a:ext>
                </a:extLst>
              </a:tr>
              <a:tr h="370840">
                <a:tc>
                  <a:txBody>
                    <a:bodyPr/>
                    <a:lstStyle/>
                    <a:p>
                      <a:pPr>
                        <a:lnSpc>
                          <a:spcPct val="150000"/>
                        </a:lnSpc>
                      </a:pPr>
                      <a:endParaRPr lang="el-GR"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8402363"/>
                  </a:ext>
                </a:extLst>
              </a:tr>
            </a:tbl>
          </a:graphicData>
        </a:graphic>
      </p:graphicFrame>
    </p:spTree>
    <p:extLst>
      <p:ext uri="{BB962C8B-B14F-4D97-AF65-F5344CB8AC3E}">
        <p14:creationId xmlns:p14="http://schemas.microsoft.com/office/powerpoint/2010/main" val="392648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6E5F84-46B2-4275-8D58-BAB66FBA984D}"/>
              </a:ext>
            </a:extLst>
          </p:cNvPr>
          <p:cNvSpPr/>
          <p:nvPr/>
        </p:nvSpPr>
        <p:spPr>
          <a:xfrm>
            <a:off x="3586480" y="396240"/>
            <a:ext cx="4480560" cy="69088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600" dirty="0"/>
              <a:t>ΠΙΝΑΚΑΣ ΖΟΥΜΑΡΙΣΜΑΤΟΣ</a:t>
            </a:r>
            <a:endParaRPr lang="en-CY" sz="1600" dirty="0"/>
          </a:p>
        </p:txBody>
      </p:sp>
      <p:graphicFrame>
        <p:nvGraphicFramePr>
          <p:cNvPr id="3" name="Table 3">
            <a:extLst>
              <a:ext uri="{FF2B5EF4-FFF2-40B4-BE49-F238E27FC236}">
                <a16:creationId xmlns:a16="http://schemas.microsoft.com/office/drawing/2014/main" id="{2F3807C8-1F71-474B-82A6-0FDCF65980CB}"/>
              </a:ext>
            </a:extLst>
          </p:cNvPr>
          <p:cNvGraphicFramePr>
            <a:graphicFrameLocks noGrp="1"/>
          </p:cNvGraphicFramePr>
          <p:nvPr/>
        </p:nvGraphicFramePr>
        <p:xfrm>
          <a:off x="457200" y="1574800"/>
          <a:ext cx="11470640" cy="4514215"/>
        </p:xfrm>
        <a:graphic>
          <a:graphicData uri="http://schemas.openxmlformats.org/drawingml/2006/table">
            <a:tbl>
              <a:tblPr firstRow="1" bandRow="1">
                <a:tableStyleId>{5C22544A-7EE6-4342-B048-85BDC9FD1C3A}</a:tableStyleId>
              </a:tblPr>
              <a:tblGrid>
                <a:gridCol w="5735320">
                  <a:extLst>
                    <a:ext uri="{9D8B030D-6E8A-4147-A177-3AD203B41FA5}">
                      <a16:colId xmlns:a16="http://schemas.microsoft.com/office/drawing/2014/main" val="3312613187"/>
                    </a:ext>
                  </a:extLst>
                </a:gridCol>
                <a:gridCol w="5735320">
                  <a:extLst>
                    <a:ext uri="{9D8B030D-6E8A-4147-A177-3AD203B41FA5}">
                      <a16:colId xmlns:a16="http://schemas.microsoft.com/office/drawing/2014/main" val="215575610"/>
                    </a:ext>
                  </a:extLst>
                </a:gridCol>
              </a:tblGrid>
              <a:tr h="370840">
                <a:tc>
                  <a:txBody>
                    <a:bodyPr/>
                    <a:lstStyle/>
                    <a:p>
                      <a:pPr algn="ctr"/>
                      <a:r>
                        <a:rPr lang="el-GR" dirty="0"/>
                        <a:t>ΜΑΤΙΑ</a:t>
                      </a:r>
                      <a:endParaRPr lang="en-CY" dirty="0"/>
                    </a:p>
                  </a:txBody>
                  <a:tcPr>
                    <a:lnR w="38100" cap="flat" cmpd="sng" algn="ctr">
                      <a:solidFill>
                        <a:schemeClr val="tx1"/>
                      </a:solidFill>
                      <a:prstDash val="solid"/>
                      <a:round/>
                      <a:headEnd type="none" w="med" len="med"/>
                      <a:tailEnd type="none" w="med" len="med"/>
                    </a:lnR>
                  </a:tcPr>
                </a:tc>
                <a:tc>
                  <a:txBody>
                    <a:bodyPr/>
                    <a:lstStyle/>
                    <a:p>
                      <a:pPr algn="ctr"/>
                      <a:r>
                        <a:rPr lang="el-GR" dirty="0"/>
                        <a:t>ΣΤΟΜΑ</a:t>
                      </a: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95161058"/>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71325657"/>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61077979"/>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01547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41117936"/>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1822784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967613"/>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2970162"/>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0803179"/>
                  </a:ext>
                </a:extLst>
              </a:tr>
              <a:tr h="370840">
                <a:tc>
                  <a:txBody>
                    <a:bodyPr/>
                    <a:lstStyle/>
                    <a:p>
                      <a:pPr>
                        <a:lnSpc>
                          <a:spcPct val="150000"/>
                        </a:lnSpc>
                      </a:pPr>
                      <a:endParaRPr lang="el-GR"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8402363"/>
                  </a:ext>
                </a:extLst>
              </a:tr>
            </a:tbl>
          </a:graphicData>
        </a:graphic>
      </p:graphicFrame>
    </p:spTree>
    <p:extLst>
      <p:ext uri="{BB962C8B-B14F-4D97-AF65-F5344CB8AC3E}">
        <p14:creationId xmlns:p14="http://schemas.microsoft.com/office/powerpoint/2010/main" val="341351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6E5F84-46B2-4275-8D58-BAB66FBA984D}"/>
              </a:ext>
            </a:extLst>
          </p:cNvPr>
          <p:cNvSpPr/>
          <p:nvPr/>
        </p:nvSpPr>
        <p:spPr>
          <a:xfrm>
            <a:off x="3586480" y="396240"/>
            <a:ext cx="4480560" cy="69088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600" dirty="0"/>
              <a:t>ΠΙΝΑΚΑΣ ΖΟΥΜΑΡΙΣΜΑΤΟΣ</a:t>
            </a:r>
            <a:endParaRPr lang="en-CY" sz="1600" dirty="0"/>
          </a:p>
        </p:txBody>
      </p:sp>
      <p:graphicFrame>
        <p:nvGraphicFramePr>
          <p:cNvPr id="3" name="Table 3">
            <a:extLst>
              <a:ext uri="{FF2B5EF4-FFF2-40B4-BE49-F238E27FC236}">
                <a16:creationId xmlns:a16="http://schemas.microsoft.com/office/drawing/2014/main" id="{2F3807C8-1F71-474B-82A6-0FDCF65980CB}"/>
              </a:ext>
            </a:extLst>
          </p:cNvPr>
          <p:cNvGraphicFramePr>
            <a:graphicFrameLocks noGrp="1"/>
          </p:cNvGraphicFramePr>
          <p:nvPr/>
        </p:nvGraphicFramePr>
        <p:xfrm>
          <a:off x="457200" y="1574800"/>
          <a:ext cx="11470640" cy="4514215"/>
        </p:xfrm>
        <a:graphic>
          <a:graphicData uri="http://schemas.openxmlformats.org/drawingml/2006/table">
            <a:tbl>
              <a:tblPr firstRow="1" bandRow="1">
                <a:tableStyleId>{5C22544A-7EE6-4342-B048-85BDC9FD1C3A}</a:tableStyleId>
              </a:tblPr>
              <a:tblGrid>
                <a:gridCol w="5735320">
                  <a:extLst>
                    <a:ext uri="{9D8B030D-6E8A-4147-A177-3AD203B41FA5}">
                      <a16:colId xmlns:a16="http://schemas.microsoft.com/office/drawing/2014/main" val="3312613187"/>
                    </a:ext>
                  </a:extLst>
                </a:gridCol>
                <a:gridCol w="5735320">
                  <a:extLst>
                    <a:ext uri="{9D8B030D-6E8A-4147-A177-3AD203B41FA5}">
                      <a16:colId xmlns:a16="http://schemas.microsoft.com/office/drawing/2014/main" val="215575610"/>
                    </a:ext>
                  </a:extLst>
                </a:gridCol>
              </a:tblGrid>
              <a:tr h="370840">
                <a:tc>
                  <a:txBody>
                    <a:bodyPr/>
                    <a:lstStyle/>
                    <a:p>
                      <a:pPr algn="ctr"/>
                      <a:r>
                        <a:rPr lang="el-GR" dirty="0"/>
                        <a:t>ΜΑΤΙΑ</a:t>
                      </a:r>
                      <a:endParaRPr lang="en-CY" dirty="0"/>
                    </a:p>
                  </a:txBody>
                  <a:tcPr>
                    <a:lnR w="38100" cap="flat" cmpd="sng" algn="ctr">
                      <a:solidFill>
                        <a:schemeClr val="tx1"/>
                      </a:solidFill>
                      <a:prstDash val="solid"/>
                      <a:round/>
                      <a:headEnd type="none" w="med" len="med"/>
                      <a:tailEnd type="none" w="med" len="med"/>
                    </a:lnR>
                  </a:tcPr>
                </a:tc>
                <a:tc>
                  <a:txBody>
                    <a:bodyPr/>
                    <a:lstStyle/>
                    <a:p>
                      <a:pPr algn="ctr"/>
                      <a:r>
                        <a:rPr lang="el-GR" dirty="0"/>
                        <a:t>ΣΤΟΜΑ</a:t>
                      </a: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95161058"/>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71325657"/>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61077979"/>
                  </a:ext>
                </a:extLst>
              </a:tr>
              <a:tr h="370840">
                <a:tc>
                  <a:txBody>
                    <a:bodyPr/>
                    <a:lstStyle/>
                    <a:p>
                      <a:pPr>
                        <a:lnSpc>
                          <a:spcPct val="150000"/>
                        </a:lnSpc>
                      </a:pPr>
                      <a:endParaRPr lang="en-CY"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01547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41117936"/>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18227849"/>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967613"/>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2970162"/>
                  </a:ext>
                </a:extLst>
              </a:tr>
              <a:tr h="370840">
                <a:tc>
                  <a:txBody>
                    <a:bodyPr/>
                    <a:lstStyle/>
                    <a:p>
                      <a:pPr>
                        <a:lnSpc>
                          <a:spcPct val="150000"/>
                        </a:lnSpc>
                      </a:pPr>
                      <a:endParaRPr lang="en-CY"/>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0803179"/>
                  </a:ext>
                </a:extLst>
              </a:tr>
              <a:tr h="370840">
                <a:tc>
                  <a:txBody>
                    <a:bodyPr/>
                    <a:lstStyle/>
                    <a:p>
                      <a:pPr>
                        <a:lnSpc>
                          <a:spcPct val="150000"/>
                        </a:lnSpc>
                      </a:pPr>
                      <a:endParaRPr lang="el-GR" dirty="0"/>
                    </a:p>
                  </a:txBody>
                  <a:tcPr>
                    <a:lnR w="38100" cap="flat" cmpd="sng" algn="ctr">
                      <a:solidFill>
                        <a:schemeClr val="tx1"/>
                      </a:solidFill>
                      <a:prstDash val="solid"/>
                      <a:round/>
                      <a:headEnd type="none" w="med" len="med"/>
                      <a:tailEnd type="none" w="med" len="med"/>
                    </a:lnR>
                  </a:tcPr>
                </a:tc>
                <a:tc>
                  <a:txBody>
                    <a:bodyPr/>
                    <a:lstStyle/>
                    <a:p>
                      <a:pPr>
                        <a:lnSpc>
                          <a:spcPct val="150000"/>
                        </a:lnSpc>
                      </a:pPr>
                      <a:endParaRPr lang="en-CY" dirty="0"/>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8402363"/>
                  </a:ext>
                </a:extLst>
              </a:tr>
            </a:tbl>
          </a:graphicData>
        </a:graphic>
      </p:graphicFrame>
    </p:spTree>
    <p:extLst>
      <p:ext uri="{BB962C8B-B14F-4D97-AF65-F5344CB8AC3E}">
        <p14:creationId xmlns:p14="http://schemas.microsoft.com/office/powerpoint/2010/main" val="87942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0AE00A-BDB4-4664-AE2D-39FE71EBD37B}"/>
              </a:ext>
            </a:extLst>
          </p:cNvPr>
          <p:cNvSpPr txBox="1"/>
          <p:nvPr/>
        </p:nvSpPr>
        <p:spPr>
          <a:xfrm>
            <a:off x="355600" y="0"/>
            <a:ext cx="4937760" cy="365760"/>
          </a:xfrm>
          <a:prstGeom prst="rect">
            <a:avLst/>
          </a:prstGeom>
          <a:noFill/>
        </p:spPr>
        <p:txBody>
          <a:bodyPr wrap="square" rtlCol="0">
            <a:spAutoFit/>
          </a:bodyPr>
          <a:lstStyle/>
          <a:p>
            <a:r>
              <a:rPr lang="el-GR" dirty="0"/>
              <a:t>Παράγραφος 1  (Μάτια)</a:t>
            </a:r>
            <a:endParaRPr lang="en-CY" dirty="0"/>
          </a:p>
        </p:txBody>
      </p:sp>
      <p:sp>
        <p:nvSpPr>
          <p:cNvPr id="7" name="TextBox 6">
            <a:extLst>
              <a:ext uri="{FF2B5EF4-FFF2-40B4-BE49-F238E27FC236}">
                <a16:creationId xmlns:a16="http://schemas.microsoft.com/office/drawing/2014/main" id="{DADD695E-C9B7-4E93-8468-BA0D4AE58925}"/>
              </a:ext>
            </a:extLst>
          </p:cNvPr>
          <p:cNvSpPr txBox="1"/>
          <p:nvPr/>
        </p:nvSpPr>
        <p:spPr>
          <a:xfrm>
            <a:off x="822960" y="365760"/>
            <a:ext cx="10739120" cy="6601807"/>
          </a:xfrm>
          <a:prstGeom prst="rect">
            <a:avLst/>
          </a:prstGeom>
          <a:noFill/>
        </p:spPr>
        <p:txBody>
          <a:bodyPr wrap="square" rtlCol="0">
            <a:spAutoFit/>
          </a:bodyPr>
          <a:lstStyle/>
          <a:p>
            <a:pPr>
              <a:lnSpc>
                <a:spcPct val="150000"/>
              </a:lnSpc>
            </a:pPr>
            <a:r>
              <a:rPr lang="el-GR" dirty="0"/>
              <a:t>…………………………………………………………………………………………………………………………………………………………………………………………………………………………………………………………………………………………………………………………………………………………………………………………………………………………………………………………………………………………………………………………………………………………………………………………………………………………………………………………………………………………………………………………………………………………………………………………………………………………………………………………………………………………………………………………………………………………………………………………………………………………………………………………………………………………………………………………………………………………………………………………………………………………………………………………………………………………………………………………………………………………………………………………………………………………………………………………………………………………………………………………………………………………………………………………………………………………………………………………………………………………………………………………………………………………………………………………………………………………………………………………</a:t>
            </a:r>
            <a:endParaRPr lang="en-CY" dirty="0"/>
          </a:p>
          <a:p>
            <a:pPr>
              <a:lnSpc>
                <a:spcPct val="150000"/>
              </a:lnSpc>
            </a:pPr>
            <a:r>
              <a:rPr lang="en-CY" dirty="0"/>
              <a:t>……………………………………………………………………………………………………………………………………………………………………………………………………………………………………………………………………………………………………………………………………………………………………………………………………………………………………………………………………………………………………………………………………………………………………………………………………………………………………………………………………………………………………………………………………………………………………………………………………………………………………………………………………………………………………………………………</a:t>
            </a:r>
          </a:p>
          <a:p>
            <a:endParaRPr lang="en-CY" dirty="0"/>
          </a:p>
        </p:txBody>
      </p:sp>
    </p:spTree>
    <p:extLst>
      <p:ext uri="{BB962C8B-B14F-4D97-AF65-F5344CB8AC3E}">
        <p14:creationId xmlns:p14="http://schemas.microsoft.com/office/powerpoint/2010/main" val="376750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0AE00A-BDB4-4664-AE2D-39FE71EBD37B}"/>
              </a:ext>
            </a:extLst>
          </p:cNvPr>
          <p:cNvSpPr txBox="1"/>
          <p:nvPr/>
        </p:nvSpPr>
        <p:spPr>
          <a:xfrm>
            <a:off x="355600" y="0"/>
            <a:ext cx="4937760" cy="365760"/>
          </a:xfrm>
          <a:prstGeom prst="rect">
            <a:avLst/>
          </a:prstGeom>
          <a:noFill/>
        </p:spPr>
        <p:txBody>
          <a:bodyPr wrap="square" rtlCol="0">
            <a:spAutoFit/>
          </a:bodyPr>
          <a:lstStyle/>
          <a:p>
            <a:r>
              <a:rPr lang="el-GR" dirty="0"/>
              <a:t>Παράγραφος 2  (Στόμα)</a:t>
            </a:r>
            <a:endParaRPr lang="en-CY" dirty="0"/>
          </a:p>
        </p:txBody>
      </p:sp>
      <p:sp>
        <p:nvSpPr>
          <p:cNvPr id="7" name="TextBox 6">
            <a:extLst>
              <a:ext uri="{FF2B5EF4-FFF2-40B4-BE49-F238E27FC236}">
                <a16:creationId xmlns:a16="http://schemas.microsoft.com/office/drawing/2014/main" id="{DADD695E-C9B7-4E93-8468-BA0D4AE58925}"/>
              </a:ext>
            </a:extLst>
          </p:cNvPr>
          <p:cNvSpPr txBox="1"/>
          <p:nvPr/>
        </p:nvSpPr>
        <p:spPr>
          <a:xfrm>
            <a:off x="822960" y="365760"/>
            <a:ext cx="10739120" cy="6601807"/>
          </a:xfrm>
          <a:prstGeom prst="rect">
            <a:avLst/>
          </a:prstGeom>
          <a:noFill/>
        </p:spPr>
        <p:txBody>
          <a:bodyPr wrap="square" rtlCol="0">
            <a:spAutoFit/>
          </a:bodyPr>
          <a:lstStyle/>
          <a:p>
            <a:pPr>
              <a:lnSpc>
                <a:spcPct val="150000"/>
              </a:lnSpc>
            </a:pPr>
            <a:r>
              <a:rPr lang="el-GR" dirty="0"/>
              <a:t>…………………………………………………………………………………………………………………………………………………………………………………………………………………………………………………………………………………………………………………………………………………………………………………………………………………………………………………………………………………………………………………………………………………………………………………………………………………………………………………………………………………………………………………………………………………………………………………………………………………………………………………………………………………………………………………………………………………………………………………………………………………………………………………………………………………………………………………………………………………………………………………………………………………………………………………………………………………………………………………………………………………………………………………………………………………………………………………………………………………………………………………………………………………………………………………………………………………………………………………………………………………………………………………………………………………………………………………………………………………………………………………………</a:t>
            </a:r>
            <a:endParaRPr lang="en-CY" dirty="0"/>
          </a:p>
          <a:p>
            <a:pPr>
              <a:lnSpc>
                <a:spcPct val="150000"/>
              </a:lnSpc>
            </a:pPr>
            <a:r>
              <a:rPr lang="en-CY" dirty="0"/>
              <a:t>……………………………………………………………………………………………………………………………………………………………………………………………………………………………………………………………………………………………………………………………………………………………………………………………………………………………………………………………………………………………………………………………………………………………………………………………………………………………………………………………………………………………………………………………………………………………………………………………………………………………………………………………………………………………………………………………</a:t>
            </a:r>
          </a:p>
          <a:p>
            <a:endParaRPr lang="en-CY" dirty="0"/>
          </a:p>
        </p:txBody>
      </p:sp>
    </p:spTree>
    <p:extLst>
      <p:ext uri="{BB962C8B-B14F-4D97-AF65-F5344CB8AC3E}">
        <p14:creationId xmlns:p14="http://schemas.microsoft.com/office/powerpoint/2010/main" val="4293679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241</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Anthi germanou</dc:creator>
  <cp:lastModifiedBy> </cp:lastModifiedBy>
  <cp:revision>7</cp:revision>
  <dcterms:created xsi:type="dcterms:W3CDTF">2020-03-31T20:41:57Z</dcterms:created>
  <dcterms:modified xsi:type="dcterms:W3CDTF">2020-04-02T18:22:50Z</dcterms:modified>
</cp:coreProperties>
</file>