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62" r:id="rId4"/>
    <p:sldId id="258" r:id="rId5"/>
    <p:sldId id="292" r:id="rId6"/>
    <p:sldId id="283" r:id="rId7"/>
    <p:sldId id="281" r:id="rId8"/>
    <p:sldId id="285" r:id="rId9"/>
    <p:sldId id="286" r:id="rId10"/>
    <p:sldId id="279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 Germanou" initials="DG" lastIdx="1" clrIdx="0">
    <p:extLst>
      <p:ext uri="{19B8F6BF-5375-455C-9EA6-DF929625EA0E}">
        <p15:presenceInfo xmlns:p15="http://schemas.microsoft.com/office/powerpoint/2012/main" userId="ed87489bdfc858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B1EA8-788C-4B54-9033-9B3F76A0234E}" v="433" dt="2020-04-26T08:48:10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F0BA-6E1D-4645-9A49-C92F6D3D7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CB705-66D2-4780-AB98-F2FDD9A51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0856B-F59D-447A-98EB-FCF59CD4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92B3-3C41-4320-9475-62824AB2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7624F-62BE-407E-BA89-800DB2F4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2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E731-5A3D-4739-9472-39592DCC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D5BD7-A250-44AA-B801-035CA2CFC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0952B-6D33-4507-8C60-063E7B40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A94F-FEBB-45B0-A010-C98BEE6B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802BE-CACA-4694-A1DF-8DA525B2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C4363-A912-4D11-AC7D-858C14995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9C11C-743C-4A77-92C2-962CA78B2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976B2-29A2-4D23-A457-2E119345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3370-B08B-4CB6-9DAB-C66BDE34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6E0E-475D-4051-B64A-50106CCA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6FF3-D83A-48DF-91FB-C12B2128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DBED3-F9A0-405B-A7CA-4D7872789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78080-A649-4F06-95D4-E061BBB0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73CD9-3D62-48A8-A405-E9B76A0D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AE0A2-839E-461C-9F1A-961874C3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F824-D053-4F79-AEFA-3D42E134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BEC5B-49EB-4624-938E-7A9671A2B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30548-40C2-4BB9-80A4-7A71297D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E460A-47C7-482D-A62E-CB5F22C8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622EE-7598-4A6E-BCC6-23EDD02B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A4F5-2FE7-42D2-9AC8-ADE30E75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A0CF6-533D-4D00-9BD9-DF5E39A2C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7C0D2-310E-4EE3-A416-FE9F6AF60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688C0-3D42-4F73-927E-897E4703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C805E-F1D0-4CF8-8BB3-AB45D1B1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8BE7D-017B-4D3C-B209-910C4DD5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E6D0-568B-4D06-BE19-E2AAC6E5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0E125-A3BE-47C1-A78D-BF1951C1A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8E2D0-B15D-49E9-9396-518AE62E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E6B67-A27C-400C-8C9D-DED1252F0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00C22-8593-4923-9965-6B4BA09ED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6C948-1419-4E82-8BC1-922641F4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20446-A901-45E6-97E9-01527597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C2ADE-C42A-4C47-B712-510A60EC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7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A772-8AC1-4840-AE33-3C69EC8F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93F3A-FF56-4EC4-976D-84A6B0BE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0D9C3-8A2D-4A9C-B39E-AA2D15FC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C03C-A193-4456-9D2D-C61D5359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93E55-CE40-4845-B3C4-81D5C4B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D19A4-EA02-4217-B6DA-EC356170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C1F01-BBC4-43B9-94B2-F6BD985F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1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2C43-58C4-49DD-9FE6-744676DF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CBAB-0CBC-4EC1-ADD1-F8815BB8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73A45-32B9-457E-B5D8-FA79EB6D2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173DC-77A9-4C2E-8BDA-3A3FE319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96F2B-814C-4D64-8173-F9516131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FAC83-D97B-463A-B7B7-0EECCE10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38DA-62FE-4F36-9413-F1EF8A80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41810-9121-4B62-97F5-849AEB35E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1BB27-8FEC-4C79-86A9-A61316BAC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DBDD9-8B12-4E5E-A5C1-E44FC708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98CFA-1991-41E1-BF37-692F535B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7701F-1418-4340-8420-A294D08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8FF77-FFE3-4F93-9826-C9EAD530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ABF3C-BDC6-4001-B568-4BE50DAB1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BC27-1011-4D48-A176-0973951A5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1058-DEA3-45BF-927B-36F415B638E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E1A25-364F-4A87-B899-93F39E5E5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AFAE-5D87-471F-91F5-52F04C523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zza-food-slice-cheese-mushroom-23477/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9.png"/><Relationship Id="rId3" Type="http://schemas.openxmlformats.org/officeDocument/2006/relationships/image" Target="../media/image14.png"/><Relationship Id="rId21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hyperlink" Target="http://pngimg.com/download/764" TargetMode="External"/><Relationship Id="rId17" Type="http://schemas.openxmlformats.org/officeDocument/2006/relationships/image" Target="../media/image3.png"/><Relationship Id="rId2" Type="http://schemas.openxmlformats.org/officeDocument/2006/relationships/image" Target="../media/image13.png"/><Relationship Id="rId16" Type="http://schemas.openxmlformats.org/officeDocument/2006/relationships/hyperlink" Target="http://www.freestockphotos.biz/stockphoto/15909" TargetMode="Externa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sundae-ice-cream-cream-ice-dessert-309657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8.png"/><Relationship Id="rId10" Type="http://schemas.openxmlformats.org/officeDocument/2006/relationships/hyperlink" Target="https://pixifactory.wordpress.com/2013/03/01/sweet-mango-freebie-fruit-fiesta-5/" TargetMode="External"/><Relationship Id="rId19" Type="http://schemas.openxmlformats.org/officeDocument/2006/relationships/image" Target="../media/image4.png"/><Relationship Id="rId4" Type="http://schemas.openxmlformats.org/officeDocument/2006/relationships/hyperlink" Target="https://pixabay.com/en/apple-red-school-teacher-fall-304470/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s://pixabay.com/en/cupcake-dessert-swet-cherry-red-25446/" TargetMode="External"/><Relationship Id="rId2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part-library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arrieandviole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letter-recogni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ELlZKpi1Z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gamesplus.com/days-of-the-week-esl-vocabulary-gam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resource/17693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x0rvuXI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NQK-Sm1YY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thememory.com/hungrycaterpillardaysofthewee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tchthememory.com/hungrycaterpill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A588642-EDD3-4D9F-A39C-B42327FE4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52" r="15254" b="5938"/>
          <a:stretch/>
        </p:blipFill>
        <p:spPr>
          <a:xfrm>
            <a:off x="4977245" y="22953"/>
            <a:ext cx="7214755" cy="66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05B97-27FD-44DE-BBFB-011DD7F39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4" y="1161288"/>
            <a:ext cx="3438144" cy="1124712"/>
          </a:xfr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FABC3-EC30-402B-8A63-E3FC68715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3" y="2718054"/>
            <a:ext cx="5724907" cy="3664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Learn the days of the week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Play vocabulary games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Sing a song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Listen to my </a:t>
            </a:r>
            <a:r>
              <a:rPr lang="en-US" sz="2900" dirty="0" err="1"/>
              <a:t>favourite</a:t>
            </a:r>
            <a:r>
              <a:rPr lang="en-US" sz="2900" dirty="0"/>
              <a:t> story </a:t>
            </a:r>
            <a:r>
              <a:rPr lang="en-US" sz="2900" b="1" dirty="0">
                <a:solidFill>
                  <a:srgbClr val="FF0000"/>
                </a:solidFill>
              </a:rPr>
              <a:t>“The very hungry caterpillar”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Make a drawing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4095C-3DDD-4C37-B275-5DF8D9499EF7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A32E73-09B7-47E5-88F4-99DA724A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67263" y="1510561"/>
            <a:ext cx="12380596" cy="1607185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200400" lvl="4" indent="-1371600">
              <a:buFont typeface="Wingdings" panose="05000000000000000000" pitchFamily="2" charset="2"/>
              <a:buChar char="ü"/>
            </a:pPr>
            <a:r>
              <a:rPr lang="en-US" sz="96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Draw your own caterpillar! </a:t>
            </a:r>
          </a:p>
          <a:p>
            <a:pPr lvl="4"/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What does it like to eat every day?</a:t>
            </a:r>
          </a:p>
          <a:p>
            <a:pPr lvl="4" algn="l"/>
            <a:endParaRPr lang="en-US" sz="5800" b="1" kern="1200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lvl="4" algn="l"/>
            <a:endParaRPr lang="en-US" sz="5800" b="1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l"/>
            <a:endParaRPr lang="en-US" sz="5800" b="1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4C1EE-3EB9-439A-82DF-610D35D5AB31}"/>
              </a:ext>
            </a:extLst>
          </p:cNvPr>
          <p:cNvSpPr/>
          <p:nvPr/>
        </p:nvSpPr>
        <p:spPr>
          <a:xfrm>
            <a:off x="1143259" y="251699"/>
            <a:ext cx="9905482" cy="10845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pic>
        <p:nvPicPr>
          <p:cNvPr id="1026" name="Picture 2" descr="Free Caterpillar Cliparts, Download Free Clip Art, Free Clip Art ...">
            <a:extLst>
              <a:ext uri="{FF2B5EF4-FFF2-40B4-BE49-F238E27FC236}">
                <a16:creationId xmlns:a16="http://schemas.microsoft.com/office/drawing/2014/main" id="{122E2C32-5B75-46C6-8E0A-8CFEB004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50" y="3475803"/>
            <a:ext cx="5105400" cy="34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9E8C866-98D9-407B-B972-D2DB361C7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78862" y="4789703"/>
            <a:ext cx="794206" cy="831902"/>
          </a:xfrm>
          <a:prstGeom prst="rect">
            <a:avLst/>
          </a:prstGeom>
        </p:spPr>
      </p:pic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57954DA-DC1C-477A-A19B-B274D8825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10752509" y="3220627"/>
            <a:ext cx="652707" cy="804880"/>
          </a:xfrm>
          <a:prstGeom prst="rect">
            <a:avLst/>
          </a:prstGeom>
        </p:spPr>
      </p:pic>
      <p:pic>
        <p:nvPicPr>
          <p:cNvPr id="11" name="Picture 10" descr="A picture containing black, box, holding, food&#10;&#10;Description automatically generated">
            <a:extLst>
              <a:ext uri="{FF2B5EF4-FFF2-40B4-BE49-F238E27FC236}">
                <a16:creationId xmlns:a16="http://schemas.microsoft.com/office/drawing/2014/main" id="{DB1307DB-C191-4FFE-AB4B-54BD0349F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98112" y="5621605"/>
            <a:ext cx="924779" cy="92477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B60F8DB-BE15-4B44-B3E4-3BFD1C28A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33808" y="5720412"/>
            <a:ext cx="1156362" cy="825972"/>
          </a:xfrm>
          <a:prstGeom prst="rect">
            <a:avLst/>
          </a:prstGeom>
        </p:spPr>
      </p:pic>
      <p:pic>
        <p:nvPicPr>
          <p:cNvPr id="16" name="Picture 15" descr="A picture containing orange, sitting, fruit, table&#10;&#10;Description automatically generated">
            <a:extLst>
              <a:ext uri="{FF2B5EF4-FFF2-40B4-BE49-F238E27FC236}">
                <a16:creationId xmlns:a16="http://schemas.microsoft.com/office/drawing/2014/main" id="{EF84E5A0-833E-411F-93A9-9A7396C9BC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117353" y="3411329"/>
            <a:ext cx="928932" cy="82597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105FE10-30B4-4A91-A7D6-A19B7AE32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465557" y="2851096"/>
            <a:ext cx="599461" cy="85067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85CEC957-19DC-4033-B1EC-D534B1E05A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536243" y="2694974"/>
            <a:ext cx="885845" cy="8858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D27396-BA78-403C-A386-39DEFC2EC1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722" y="3175237"/>
            <a:ext cx="1944330" cy="5540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0FC8F5-70B4-4804-8245-8DA5C989A7F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14190"/>
          <a:stretch/>
        </p:blipFill>
        <p:spPr>
          <a:xfrm>
            <a:off x="2539727" y="2740984"/>
            <a:ext cx="2040588" cy="5235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B4E87CF-E2ED-4536-B9B1-D2F53C9E6E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4220" y="2638768"/>
            <a:ext cx="1837467" cy="5235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85D1FC-D0BC-49E8-BF20-57961F4D27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24991" y="3079002"/>
            <a:ext cx="1892809" cy="5436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32070A-2B4A-4011-AFC7-2F162431238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78383" y="4587707"/>
            <a:ext cx="1964239" cy="5436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DCD6B0-28D5-4E3F-B6CA-C23BA4D26C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44988" y="5689559"/>
            <a:ext cx="1937124" cy="5669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4A9125-FC94-4C5F-9169-DA850EBE303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4356" y="5347439"/>
            <a:ext cx="2035876" cy="5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E551-8E0B-4CA0-B1A8-AD409818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0C9CEB2-0364-486C-AEAA-B2DB5034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5789185"/>
            <a:ext cx="9496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B1C42-EAE4-47BD-BD11-57E9B4763416}"/>
              </a:ext>
            </a:extLst>
          </p:cNvPr>
          <p:cNvSpPr/>
          <p:nvPr/>
        </p:nvSpPr>
        <p:spPr>
          <a:xfrm>
            <a:off x="2246051" y="1813238"/>
            <a:ext cx="73583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IMAGES COURTESY OF :</a:t>
            </a:r>
          </a:p>
          <a:p>
            <a:pPr algn="ctr"/>
            <a:endParaRPr lang="en-US" sz="1600" dirty="0">
              <a:ln w="1270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r>
              <a:rPr lang="en-US" sz="2000" dirty="0">
                <a:hlinkClick r:id="rId3"/>
              </a:rPr>
              <a:t>https://www.clipart-library.com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4"/>
              </a:rPr>
              <a:t>https://www.harrieandviolet.com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4"/>
              </a:rPr>
              <a:t>https://www.memrise.com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52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88BEF-F3FE-483F-9239-2C77902A8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9" r="9089" b="-2"/>
          <a:stretch/>
        </p:blipFill>
        <p:spPr>
          <a:xfrm>
            <a:off x="3469588" y="-117493"/>
            <a:ext cx="8668512" cy="6857990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3B822-A336-42DD-85F2-CD1377E5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753616"/>
            <a:ext cx="6756400" cy="2055706"/>
          </a:xfrm>
        </p:spPr>
        <p:txBody>
          <a:bodyPr anchor="b">
            <a:normAutofit fontScale="90000"/>
          </a:bodyPr>
          <a:lstStyle/>
          <a:p>
            <a:pPr marL="114300"/>
            <a:br>
              <a:rPr lang="en-US" sz="3600" b="1" dirty="0">
                <a:solidFill>
                  <a:srgbClr val="FF0000"/>
                </a:solidFill>
              </a:rPr>
            </a:b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START WITH A GAME TO REMEMBER THE ALPHABET!!!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00" dirty="0"/>
            </a:br>
            <a:br>
              <a:rPr lang="en-US" sz="900" dirty="0"/>
            </a:br>
            <a:endParaRPr lang="en-US" sz="900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647B-0B99-4E56-A102-CD13FA74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1844475"/>
            <a:ext cx="7199214" cy="24214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 dirty="0">
              <a:hlinkClick r:id="" action="ppaction://noactio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hlinkClick r:id="rId3"/>
            </a:endParaRPr>
          </a:p>
          <a:p>
            <a:pPr marL="0" indent="0">
              <a:buNone/>
            </a:pPr>
            <a:endParaRPr lang="en-US" sz="1700" dirty="0">
              <a:hlinkClick r:id="rId3"/>
            </a:endParaRPr>
          </a:p>
          <a:p>
            <a:pPr marL="0" indent="0">
              <a:buNone/>
            </a:pPr>
            <a:endParaRPr lang="en-US" sz="1700" b="1" u="sng" dirty="0">
              <a:hlinkClick r:id="rId3"/>
            </a:endParaRPr>
          </a:p>
          <a:p>
            <a:pPr marL="0" indent="0">
              <a:buNone/>
            </a:pPr>
            <a:r>
              <a:rPr lang="en-US" sz="1700" b="1" dirty="0">
                <a:hlinkClick r:id="rId3"/>
              </a:rPr>
              <a:t>https://www.turtlediary.com/game/letter-recognition.htm</a:t>
            </a:r>
            <a:r>
              <a:rPr lang="en-US" sz="1700" dirty="0">
                <a:hlinkClick r:id="rId3"/>
              </a:rPr>
              <a:t>l</a:t>
            </a:r>
            <a:endParaRPr lang="en-US" sz="1700" dirty="0">
              <a:hlinkClick r:id="rId4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FA1B331-AF22-46D0-AA42-DF6916D7E6EE}"/>
              </a:ext>
            </a:extLst>
          </p:cNvPr>
          <p:cNvSpPr/>
          <p:nvPr/>
        </p:nvSpPr>
        <p:spPr>
          <a:xfrm>
            <a:off x="4994947" y="204281"/>
            <a:ext cx="3769675" cy="1864648"/>
          </a:xfrm>
          <a:prstGeom prst="cloudCallout">
            <a:avLst>
              <a:gd name="adj1" fmla="val 79838"/>
              <a:gd name="adj2" fmla="val 1850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Hi I am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green caterpillar! </a:t>
            </a:r>
            <a:r>
              <a:rPr lang="el-GR" dirty="0">
                <a:solidFill>
                  <a:schemeClr val="tx1"/>
                </a:solidFill>
              </a:rPr>
              <a:t>Τ</a:t>
            </a:r>
            <a:r>
              <a:rPr lang="en-US" dirty="0" err="1">
                <a:solidFill>
                  <a:schemeClr val="tx1"/>
                </a:solidFill>
              </a:rPr>
              <a:t>oday</a:t>
            </a:r>
            <a:r>
              <a:rPr lang="en-US" dirty="0">
                <a:solidFill>
                  <a:schemeClr val="tx1"/>
                </a:solidFill>
              </a:rPr>
              <a:t> we are going to learn English together Do you remember me?</a:t>
            </a:r>
          </a:p>
        </p:txBody>
      </p:sp>
    </p:spTree>
    <p:extLst>
      <p:ext uri="{BB962C8B-B14F-4D97-AF65-F5344CB8AC3E}">
        <p14:creationId xmlns:p14="http://schemas.microsoft.com/office/powerpoint/2010/main" val="348594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2E399-7178-439D-A110-7157DA70F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9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DF2335-771A-48EE-AE01-8A98BA530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Let’s remember the days of the week…..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27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4C084D-6F62-46AB-A1CE-500B0FF1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641" y="1178506"/>
            <a:ext cx="2692155" cy="767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0BD55B-0409-4DFC-A217-44FAFC013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843" y="2755368"/>
            <a:ext cx="2641496" cy="752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C2E186-FE8F-42C6-9F0D-3EB3D8951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780" y="3508014"/>
            <a:ext cx="2771762" cy="796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23D468-C9A4-408E-9C97-6E46DD946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729" y="4324777"/>
            <a:ext cx="2771762" cy="767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EEE57-FC05-4F02-992C-48A25F3EF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0269" y="5188586"/>
            <a:ext cx="2670444" cy="7815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BA40E8-9E32-4F6E-982E-4A69D50F9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4959" y="5970179"/>
            <a:ext cx="2699392" cy="716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B1676A-2114-4F77-9336-0029FA41002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190"/>
          <a:stretch/>
        </p:blipFill>
        <p:spPr>
          <a:xfrm>
            <a:off x="3041659" y="1959300"/>
            <a:ext cx="2996142" cy="76871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577DCE3-C878-4660-994F-D1F0038BD862}"/>
              </a:ext>
            </a:extLst>
          </p:cNvPr>
          <p:cNvSpPr txBox="1">
            <a:spLocks/>
          </p:cNvSpPr>
          <p:nvPr/>
        </p:nvSpPr>
        <p:spPr>
          <a:xfrm>
            <a:off x="2234559" y="17146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B11C2F-FFDA-4371-BFD7-0CCA6CC9C4E9}"/>
              </a:ext>
            </a:extLst>
          </p:cNvPr>
          <p:cNvSpPr txBox="1">
            <a:spLocks/>
          </p:cNvSpPr>
          <p:nvPr/>
        </p:nvSpPr>
        <p:spPr>
          <a:xfrm>
            <a:off x="291666" y="89830"/>
            <a:ext cx="5241925" cy="9927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33C020-1AA5-4EAC-A37A-9823BE54D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EB4A3-089A-4B88-B3E2-4C49C2A5B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9" r="9089" b="-2"/>
          <a:stretch/>
        </p:blipFill>
        <p:spPr>
          <a:xfrm>
            <a:off x="5641497" y="1880168"/>
            <a:ext cx="6292019" cy="49778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B5D67E-505D-4A85-A4A4-3A7BF4D85A2B}"/>
              </a:ext>
            </a:extLst>
          </p:cNvPr>
          <p:cNvSpPr/>
          <p:nvPr/>
        </p:nvSpPr>
        <p:spPr>
          <a:xfrm>
            <a:off x="716150" y="1189703"/>
            <a:ext cx="814793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LET’S PLAY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</a:pPr>
            <a:r>
              <a:rPr lang="en-US" dirty="0">
                <a:hlinkClick r:id="rId4"/>
              </a:rPr>
              <a:t>https://wordwall.net/resource/1769390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3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6DCE8F-DD53-4649-98CC-3D1B22A73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0944" b="-2"/>
          <a:stretch/>
        </p:blipFill>
        <p:spPr>
          <a:xfrm>
            <a:off x="4492256" y="10"/>
            <a:ext cx="7699744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F03F58-787A-416A-A98C-FFD8B9B6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7778496" cy="6858478"/>
          </a:xfrm>
          <a:custGeom>
            <a:avLst/>
            <a:gdLst>
              <a:gd name="connsiteX0" fmla="*/ 0 w 7778496"/>
              <a:gd name="connsiteY0" fmla="*/ 0 h 6858478"/>
              <a:gd name="connsiteX1" fmla="*/ 3530316 w 7778496"/>
              <a:gd name="connsiteY1" fmla="*/ 0 h 6858478"/>
              <a:gd name="connsiteX2" fmla="*/ 4596544 w 7778496"/>
              <a:gd name="connsiteY2" fmla="*/ 0 h 6858478"/>
              <a:gd name="connsiteX3" fmla="*/ 4602121 w 7778496"/>
              <a:gd name="connsiteY3" fmla="*/ 0 h 6858478"/>
              <a:gd name="connsiteX4" fmla="*/ 7778496 w 7778496"/>
              <a:gd name="connsiteY4" fmla="*/ 6858478 h 6858478"/>
              <a:gd name="connsiteX5" fmla="*/ 353941 w 7778496"/>
              <a:gd name="connsiteY5" fmla="*/ 6858478 h 6858478"/>
              <a:gd name="connsiteX6" fmla="*/ 354201 w 7778496"/>
              <a:gd name="connsiteY6" fmla="*/ 6857916 h 6858478"/>
              <a:gd name="connsiteX7" fmla="*/ 0 w 7778496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8496" h="6858478">
                <a:moveTo>
                  <a:pt x="0" y="0"/>
                </a:moveTo>
                <a:lnTo>
                  <a:pt x="3530316" y="0"/>
                </a:lnTo>
                <a:lnTo>
                  <a:pt x="4596544" y="0"/>
                </a:lnTo>
                <a:lnTo>
                  <a:pt x="4602121" y="0"/>
                </a:lnTo>
                <a:lnTo>
                  <a:pt x="7778496" y="6858478"/>
                </a:lnTo>
                <a:lnTo>
                  <a:pt x="353941" y="6858478"/>
                </a:lnTo>
                <a:lnTo>
                  <a:pt x="354201" y="6857916"/>
                </a:lnTo>
                <a:lnTo>
                  <a:pt x="0" y="68579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D86FC4-6180-4496-A438-83D518031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7450386" cy="6528608"/>
          </a:xfrm>
          <a:custGeom>
            <a:avLst/>
            <a:gdLst>
              <a:gd name="connsiteX0" fmla="*/ 0 w 7450386"/>
              <a:gd name="connsiteY0" fmla="*/ 0 h 6528608"/>
              <a:gd name="connsiteX1" fmla="*/ 2906170 w 7450386"/>
              <a:gd name="connsiteY1" fmla="*/ 0 h 6528608"/>
              <a:gd name="connsiteX2" fmla="*/ 3940000 w 7450386"/>
              <a:gd name="connsiteY2" fmla="*/ 0 h 6528608"/>
              <a:gd name="connsiteX3" fmla="*/ 4411669 w 7450386"/>
              <a:gd name="connsiteY3" fmla="*/ 0 h 6528608"/>
              <a:gd name="connsiteX4" fmla="*/ 7450386 w 7450386"/>
              <a:gd name="connsiteY4" fmla="*/ 6528607 h 6528608"/>
              <a:gd name="connsiteX5" fmla="*/ 7115869 w 7450386"/>
              <a:gd name="connsiteY5" fmla="*/ 6528607 h 6528608"/>
              <a:gd name="connsiteX6" fmla="*/ 7115869 w 7450386"/>
              <a:gd name="connsiteY6" fmla="*/ 6528608 h 6528608"/>
              <a:gd name="connsiteX7" fmla="*/ 575507 w 7450386"/>
              <a:gd name="connsiteY7" fmla="*/ 6528608 h 6528608"/>
              <a:gd name="connsiteX8" fmla="*/ 575737 w 7450386"/>
              <a:gd name="connsiteY8" fmla="*/ 6528115 h 6528608"/>
              <a:gd name="connsiteX9" fmla="*/ 0 w 7450386"/>
              <a:gd name="connsiteY9" fmla="*/ 6528115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50386" h="6528608">
                <a:moveTo>
                  <a:pt x="0" y="0"/>
                </a:moveTo>
                <a:lnTo>
                  <a:pt x="2906170" y="0"/>
                </a:lnTo>
                <a:lnTo>
                  <a:pt x="3940000" y="0"/>
                </a:lnTo>
                <a:lnTo>
                  <a:pt x="4411669" y="0"/>
                </a:lnTo>
                <a:lnTo>
                  <a:pt x="7450386" y="6528607"/>
                </a:lnTo>
                <a:lnTo>
                  <a:pt x="7115869" y="6528607"/>
                </a:lnTo>
                <a:lnTo>
                  <a:pt x="7115869" y="6528608"/>
                </a:lnTo>
                <a:lnTo>
                  <a:pt x="575507" y="6528608"/>
                </a:lnTo>
                <a:lnTo>
                  <a:pt x="575737" y="6528115"/>
                </a:lnTo>
                <a:lnTo>
                  <a:pt x="0" y="6528115"/>
                </a:lnTo>
                <a:close/>
              </a:path>
            </a:pathLst>
          </a:custGeom>
          <a:solidFill>
            <a:srgbClr val="32784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D5FD25-8386-4FB1-B667-4ECC6C6C5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7198443" cy="6322742"/>
          </a:xfrm>
          <a:custGeom>
            <a:avLst/>
            <a:gdLst>
              <a:gd name="connsiteX0" fmla="*/ 0 w 7198443"/>
              <a:gd name="connsiteY0" fmla="*/ 0 h 6322742"/>
              <a:gd name="connsiteX1" fmla="*/ 2797519 w 7198443"/>
              <a:gd name="connsiteY1" fmla="*/ 0 h 6322742"/>
              <a:gd name="connsiteX2" fmla="*/ 3798749 w 7198443"/>
              <a:gd name="connsiteY2" fmla="*/ 0 h 6322742"/>
              <a:gd name="connsiteX3" fmla="*/ 4255545 w 7198443"/>
              <a:gd name="connsiteY3" fmla="*/ 0 h 6322742"/>
              <a:gd name="connsiteX4" fmla="*/ 7198443 w 7198443"/>
              <a:gd name="connsiteY4" fmla="*/ 6322741 h 6322742"/>
              <a:gd name="connsiteX5" fmla="*/ 6874474 w 7198443"/>
              <a:gd name="connsiteY5" fmla="*/ 6322741 h 6322742"/>
              <a:gd name="connsiteX6" fmla="*/ 6874474 w 7198443"/>
              <a:gd name="connsiteY6" fmla="*/ 6322742 h 6322742"/>
              <a:gd name="connsiteX7" fmla="*/ 540349 w 7198443"/>
              <a:gd name="connsiteY7" fmla="*/ 6322742 h 6322742"/>
              <a:gd name="connsiteX8" fmla="*/ 540571 w 7198443"/>
              <a:gd name="connsiteY8" fmla="*/ 6322264 h 6322742"/>
              <a:gd name="connsiteX9" fmla="*/ 0 w 7198443"/>
              <a:gd name="connsiteY9" fmla="*/ 6322264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98443" h="6322742">
                <a:moveTo>
                  <a:pt x="0" y="0"/>
                </a:moveTo>
                <a:lnTo>
                  <a:pt x="2797519" y="0"/>
                </a:lnTo>
                <a:lnTo>
                  <a:pt x="3798749" y="0"/>
                </a:lnTo>
                <a:lnTo>
                  <a:pt x="4255545" y="0"/>
                </a:lnTo>
                <a:lnTo>
                  <a:pt x="7198443" y="6322741"/>
                </a:lnTo>
                <a:lnTo>
                  <a:pt x="6874474" y="6322741"/>
                </a:lnTo>
                <a:lnTo>
                  <a:pt x="6874474" y="6322742"/>
                </a:lnTo>
                <a:lnTo>
                  <a:pt x="540349" y="6322742"/>
                </a:lnTo>
                <a:lnTo>
                  <a:pt x="540571" y="6322264"/>
                </a:lnTo>
                <a:lnTo>
                  <a:pt x="0" y="6322264"/>
                </a:lnTo>
                <a:close/>
              </a:path>
            </a:pathLst>
          </a:custGeom>
          <a:solidFill>
            <a:srgbClr val="32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DF2335-771A-48EE-AE01-8A98BA530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1604455"/>
            <a:ext cx="3849624" cy="260604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</a:rPr>
              <a:t>Let’s sing a song with the days of the week!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08176-2268-4CCC-BBB0-7CC3F5F0F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468" y="4320223"/>
            <a:ext cx="5865779" cy="832104"/>
          </a:xfrm>
        </p:spPr>
        <p:txBody>
          <a:bodyPr anchor="t">
            <a:normAutofit/>
          </a:bodyPr>
          <a:lstStyle/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https://www.youtube.com/watch?v=3tx0rvuXIRg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9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very hungry caterpillar coloring days of the week">
            <a:extLst>
              <a:ext uri="{FF2B5EF4-FFF2-40B4-BE49-F238E27FC236}">
                <a16:creationId xmlns:a16="http://schemas.microsoft.com/office/drawing/2014/main" id="{A50CBCF6-1FAF-40D1-B527-A8ED1717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6" y="1300480"/>
            <a:ext cx="10853762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5DD8007-80FC-4A33-B1B2-32B7FD82ADC0}"/>
              </a:ext>
            </a:extLst>
          </p:cNvPr>
          <p:cNvSpPr txBox="1">
            <a:spLocks/>
          </p:cNvSpPr>
          <p:nvPr/>
        </p:nvSpPr>
        <p:spPr>
          <a:xfrm>
            <a:off x="1007706" y="243839"/>
            <a:ext cx="12310395" cy="1389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ln w="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Story time!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READ AND REMEMBER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5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6173-9A95-4788-9435-1D3AB1FA1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900" y="0"/>
            <a:ext cx="8447492" cy="1439576"/>
          </a:xfrm>
        </p:spPr>
        <p:txBody>
          <a:bodyPr>
            <a:normAutofit/>
          </a:bodyPr>
          <a:lstStyle/>
          <a:p>
            <a:r>
              <a:rPr lang="en-US" sz="9600">
                <a:ln w="0"/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Story time!</a:t>
            </a:r>
            <a:endParaRPr lang="en-US" sz="9600" dirty="0">
              <a:ln w="0"/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0D97C-E1CF-45B4-971E-B5D8D310C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208" y="1411649"/>
            <a:ext cx="10676877" cy="95296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400" b="1" dirty="0"/>
              <a:t> 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b="1" dirty="0"/>
              <a:t>Listen to the story by clicking the link below:</a:t>
            </a:r>
          </a:p>
        </p:txBody>
      </p:sp>
      <p:pic>
        <p:nvPicPr>
          <p:cNvPr id="7" name="Picture 2" descr="Image result for the very hungry caterpillar">
            <a:extLst>
              <a:ext uri="{FF2B5EF4-FFF2-40B4-BE49-F238E27FC236}">
                <a16:creationId xmlns:a16="http://schemas.microsoft.com/office/drawing/2014/main" id="{2DE2B3A0-DBCB-4F04-89C2-16F6211D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13" y="3121812"/>
            <a:ext cx="5066666" cy="36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96A2D2-D92C-48A4-B47B-FB20ECAD7663}"/>
              </a:ext>
            </a:extLst>
          </p:cNvPr>
          <p:cNvSpPr/>
          <p:nvPr/>
        </p:nvSpPr>
        <p:spPr>
          <a:xfrm>
            <a:off x="1879601" y="2423251"/>
            <a:ext cx="5915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57FEE-E696-4B8E-99C5-8CB2B56BDAEE}"/>
              </a:ext>
            </a:extLst>
          </p:cNvPr>
          <p:cNvSpPr/>
          <p:nvPr/>
        </p:nvSpPr>
        <p:spPr>
          <a:xfrm>
            <a:off x="2351314" y="2392473"/>
            <a:ext cx="635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https://www.youtube.com/watch?v=75NQK-Sm1YY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214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A5AAA-05DB-488E-B6C0-2C4700758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0944" b="-2"/>
          <a:stretch/>
        </p:blipFill>
        <p:spPr>
          <a:xfrm>
            <a:off x="4492256" y="-63414"/>
            <a:ext cx="7699744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F03F58-787A-416A-A98C-FFD8B9B6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7778496" cy="6858478"/>
          </a:xfrm>
          <a:custGeom>
            <a:avLst/>
            <a:gdLst>
              <a:gd name="connsiteX0" fmla="*/ 0 w 7778496"/>
              <a:gd name="connsiteY0" fmla="*/ 0 h 6858478"/>
              <a:gd name="connsiteX1" fmla="*/ 3530316 w 7778496"/>
              <a:gd name="connsiteY1" fmla="*/ 0 h 6858478"/>
              <a:gd name="connsiteX2" fmla="*/ 4596544 w 7778496"/>
              <a:gd name="connsiteY2" fmla="*/ 0 h 6858478"/>
              <a:gd name="connsiteX3" fmla="*/ 4602121 w 7778496"/>
              <a:gd name="connsiteY3" fmla="*/ 0 h 6858478"/>
              <a:gd name="connsiteX4" fmla="*/ 7778496 w 7778496"/>
              <a:gd name="connsiteY4" fmla="*/ 6858478 h 6858478"/>
              <a:gd name="connsiteX5" fmla="*/ 353941 w 7778496"/>
              <a:gd name="connsiteY5" fmla="*/ 6858478 h 6858478"/>
              <a:gd name="connsiteX6" fmla="*/ 354201 w 7778496"/>
              <a:gd name="connsiteY6" fmla="*/ 6857916 h 6858478"/>
              <a:gd name="connsiteX7" fmla="*/ 0 w 7778496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8496" h="6858478">
                <a:moveTo>
                  <a:pt x="0" y="0"/>
                </a:moveTo>
                <a:lnTo>
                  <a:pt x="3530316" y="0"/>
                </a:lnTo>
                <a:lnTo>
                  <a:pt x="4596544" y="0"/>
                </a:lnTo>
                <a:lnTo>
                  <a:pt x="4602121" y="0"/>
                </a:lnTo>
                <a:lnTo>
                  <a:pt x="7778496" y="6858478"/>
                </a:lnTo>
                <a:lnTo>
                  <a:pt x="353941" y="6858478"/>
                </a:lnTo>
                <a:lnTo>
                  <a:pt x="354201" y="6857916"/>
                </a:lnTo>
                <a:lnTo>
                  <a:pt x="0" y="68579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D86FC4-6180-4496-A438-83D518031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7450386" cy="6528608"/>
          </a:xfrm>
          <a:custGeom>
            <a:avLst/>
            <a:gdLst>
              <a:gd name="connsiteX0" fmla="*/ 0 w 7450386"/>
              <a:gd name="connsiteY0" fmla="*/ 0 h 6528608"/>
              <a:gd name="connsiteX1" fmla="*/ 2906170 w 7450386"/>
              <a:gd name="connsiteY1" fmla="*/ 0 h 6528608"/>
              <a:gd name="connsiteX2" fmla="*/ 3940000 w 7450386"/>
              <a:gd name="connsiteY2" fmla="*/ 0 h 6528608"/>
              <a:gd name="connsiteX3" fmla="*/ 4411669 w 7450386"/>
              <a:gd name="connsiteY3" fmla="*/ 0 h 6528608"/>
              <a:gd name="connsiteX4" fmla="*/ 7450386 w 7450386"/>
              <a:gd name="connsiteY4" fmla="*/ 6528607 h 6528608"/>
              <a:gd name="connsiteX5" fmla="*/ 7115869 w 7450386"/>
              <a:gd name="connsiteY5" fmla="*/ 6528607 h 6528608"/>
              <a:gd name="connsiteX6" fmla="*/ 7115869 w 7450386"/>
              <a:gd name="connsiteY6" fmla="*/ 6528608 h 6528608"/>
              <a:gd name="connsiteX7" fmla="*/ 575507 w 7450386"/>
              <a:gd name="connsiteY7" fmla="*/ 6528608 h 6528608"/>
              <a:gd name="connsiteX8" fmla="*/ 575737 w 7450386"/>
              <a:gd name="connsiteY8" fmla="*/ 6528115 h 6528608"/>
              <a:gd name="connsiteX9" fmla="*/ 0 w 7450386"/>
              <a:gd name="connsiteY9" fmla="*/ 6528115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50386" h="6528608">
                <a:moveTo>
                  <a:pt x="0" y="0"/>
                </a:moveTo>
                <a:lnTo>
                  <a:pt x="2906170" y="0"/>
                </a:lnTo>
                <a:lnTo>
                  <a:pt x="3940000" y="0"/>
                </a:lnTo>
                <a:lnTo>
                  <a:pt x="4411669" y="0"/>
                </a:lnTo>
                <a:lnTo>
                  <a:pt x="7450386" y="6528607"/>
                </a:lnTo>
                <a:lnTo>
                  <a:pt x="7115869" y="6528607"/>
                </a:lnTo>
                <a:lnTo>
                  <a:pt x="7115869" y="6528608"/>
                </a:lnTo>
                <a:lnTo>
                  <a:pt x="575507" y="6528608"/>
                </a:lnTo>
                <a:lnTo>
                  <a:pt x="575737" y="6528115"/>
                </a:lnTo>
                <a:lnTo>
                  <a:pt x="0" y="6528115"/>
                </a:lnTo>
                <a:close/>
              </a:path>
            </a:pathLst>
          </a:custGeom>
          <a:solidFill>
            <a:srgbClr val="32784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D5FD25-8386-4FB1-B667-4ECC6C6C5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7198443" cy="6322742"/>
          </a:xfrm>
          <a:custGeom>
            <a:avLst/>
            <a:gdLst>
              <a:gd name="connsiteX0" fmla="*/ 0 w 7198443"/>
              <a:gd name="connsiteY0" fmla="*/ 0 h 6322742"/>
              <a:gd name="connsiteX1" fmla="*/ 2797519 w 7198443"/>
              <a:gd name="connsiteY1" fmla="*/ 0 h 6322742"/>
              <a:gd name="connsiteX2" fmla="*/ 3798749 w 7198443"/>
              <a:gd name="connsiteY2" fmla="*/ 0 h 6322742"/>
              <a:gd name="connsiteX3" fmla="*/ 4255545 w 7198443"/>
              <a:gd name="connsiteY3" fmla="*/ 0 h 6322742"/>
              <a:gd name="connsiteX4" fmla="*/ 7198443 w 7198443"/>
              <a:gd name="connsiteY4" fmla="*/ 6322741 h 6322742"/>
              <a:gd name="connsiteX5" fmla="*/ 6874474 w 7198443"/>
              <a:gd name="connsiteY5" fmla="*/ 6322741 h 6322742"/>
              <a:gd name="connsiteX6" fmla="*/ 6874474 w 7198443"/>
              <a:gd name="connsiteY6" fmla="*/ 6322742 h 6322742"/>
              <a:gd name="connsiteX7" fmla="*/ 540349 w 7198443"/>
              <a:gd name="connsiteY7" fmla="*/ 6322742 h 6322742"/>
              <a:gd name="connsiteX8" fmla="*/ 540571 w 7198443"/>
              <a:gd name="connsiteY8" fmla="*/ 6322264 h 6322742"/>
              <a:gd name="connsiteX9" fmla="*/ 0 w 7198443"/>
              <a:gd name="connsiteY9" fmla="*/ 6322264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98443" h="6322742">
                <a:moveTo>
                  <a:pt x="0" y="0"/>
                </a:moveTo>
                <a:lnTo>
                  <a:pt x="2797519" y="0"/>
                </a:lnTo>
                <a:lnTo>
                  <a:pt x="3798749" y="0"/>
                </a:lnTo>
                <a:lnTo>
                  <a:pt x="4255545" y="0"/>
                </a:lnTo>
                <a:lnTo>
                  <a:pt x="7198443" y="6322741"/>
                </a:lnTo>
                <a:lnTo>
                  <a:pt x="6874474" y="6322741"/>
                </a:lnTo>
                <a:lnTo>
                  <a:pt x="6874474" y="6322742"/>
                </a:lnTo>
                <a:lnTo>
                  <a:pt x="540349" y="6322742"/>
                </a:lnTo>
                <a:lnTo>
                  <a:pt x="540571" y="6322264"/>
                </a:lnTo>
                <a:lnTo>
                  <a:pt x="0" y="6322264"/>
                </a:lnTo>
                <a:close/>
              </a:path>
            </a:pathLst>
          </a:custGeom>
          <a:solidFill>
            <a:srgbClr val="32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CE354-DCD6-4647-9C6F-B05A2C9A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1604455"/>
            <a:ext cx="3849624" cy="260604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Let’s play again….</a:t>
            </a:r>
            <a:br>
              <a:rPr lang="en-US" sz="4800" b="1">
                <a:solidFill>
                  <a:srgbClr val="FFFFFF"/>
                </a:solidFill>
              </a:rPr>
            </a:b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7FFC41-F529-41B1-8594-66E0B268C9AF}"/>
              </a:ext>
            </a:extLst>
          </p:cNvPr>
          <p:cNvSpPr txBox="1">
            <a:spLocks/>
          </p:cNvSpPr>
          <p:nvPr/>
        </p:nvSpPr>
        <p:spPr>
          <a:xfrm>
            <a:off x="325975" y="23951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705BCE-B35D-4C3D-ACE4-64A289D83849}"/>
              </a:ext>
            </a:extLst>
          </p:cNvPr>
          <p:cNvSpPr txBox="1">
            <a:spLocks/>
          </p:cNvSpPr>
          <p:nvPr/>
        </p:nvSpPr>
        <p:spPr>
          <a:xfrm>
            <a:off x="325975" y="3681135"/>
            <a:ext cx="10515600" cy="1532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865C90A-6462-4EC1-97C1-BBF94C737824}"/>
              </a:ext>
            </a:extLst>
          </p:cNvPr>
          <p:cNvSpPr/>
          <p:nvPr/>
        </p:nvSpPr>
        <p:spPr>
          <a:xfrm>
            <a:off x="3978613" y="63424"/>
            <a:ext cx="4604554" cy="2884057"/>
          </a:xfrm>
          <a:prstGeom prst="wedgeEllipseCallout">
            <a:avLst>
              <a:gd name="adj1" fmla="val 107088"/>
              <a:gd name="adj2" fmla="val 114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I eat each day of the week? Play the matching game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https://matchthememory.com/hungrycaterpillardaysofthe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dirty="0"/>
              <a:t> 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CF298DD-C702-4CB2-A469-C12BA209FF6E}"/>
              </a:ext>
            </a:extLst>
          </p:cNvPr>
          <p:cNvSpPr/>
          <p:nvPr/>
        </p:nvSpPr>
        <p:spPr>
          <a:xfrm>
            <a:off x="2908570" y="2840478"/>
            <a:ext cx="4289873" cy="3015574"/>
          </a:xfrm>
          <a:prstGeom prst="wedgeEllipseCallout">
            <a:avLst>
              <a:gd name="adj1" fmla="val 119400"/>
              <a:gd name="adj2" fmla="val 321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picture with the correct word!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https://matchthememory.com/hungrycaterpillar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24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265</Words>
  <Application>Microsoft Office PowerPoint</Application>
  <PresentationFormat>Widescreen</PresentationFormat>
  <Paragraphs>53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IN THIS LESSON I WILL:</vt:lpstr>
      <vt:lpstr>  LET’S START WITH A GAME TO REMEMBER THE ALPHABET!!!      </vt:lpstr>
      <vt:lpstr>Let’s remember the days of the week…..</vt:lpstr>
      <vt:lpstr>PowerPoint Presentation</vt:lpstr>
      <vt:lpstr>PowerPoint Presentation</vt:lpstr>
      <vt:lpstr>Let’s sing a song with the days of the week!</vt:lpstr>
      <vt:lpstr>PowerPoint Presentation</vt:lpstr>
      <vt:lpstr>Story time!</vt:lpstr>
      <vt:lpstr>Let’s play again….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THIS LESSON I WILL:</dc:title>
  <dc:creator>Dia Germanou</dc:creator>
  <cp:lastModifiedBy>Dia Germanou</cp:lastModifiedBy>
  <cp:revision>2</cp:revision>
  <dcterms:created xsi:type="dcterms:W3CDTF">2020-04-26T08:44:28Z</dcterms:created>
  <dcterms:modified xsi:type="dcterms:W3CDTF">2020-04-27T05:45:36Z</dcterms:modified>
</cp:coreProperties>
</file>