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81" r:id="rId4"/>
    <p:sldId id="390" r:id="rId5"/>
    <p:sldId id="382" r:id="rId6"/>
    <p:sldId id="383" r:id="rId7"/>
    <p:sldId id="384" r:id="rId8"/>
    <p:sldId id="385" r:id="rId9"/>
    <p:sldId id="386" r:id="rId10"/>
    <p:sldId id="387" r:id="rId11"/>
    <p:sldId id="401" r:id="rId12"/>
    <p:sldId id="388" r:id="rId13"/>
    <p:sldId id="389" r:id="rId14"/>
    <p:sldId id="391" r:id="rId15"/>
    <p:sldId id="400" r:id="rId16"/>
    <p:sldId id="402" r:id="rId17"/>
    <p:sldId id="403" r:id="rId18"/>
    <p:sldId id="405" r:id="rId19"/>
    <p:sldId id="393" r:id="rId20"/>
    <p:sldId id="394" r:id="rId21"/>
    <p:sldId id="395" r:id="rId22"/>
    <p:sldId id="404" r:id="rId23"/>
    <p:sldId id="398" r:id="rId24"/>
    <p:sldId id="399" r:id="rId25"/>
    <p:sldId id="396" r:id="rId26"/>
    <p:sldId id="406" r:id="rId27"/>
    <p:sldId id="407" r:id="rId28"/>
    <p:sldId id="408" r:id="rId29"/>
    <p:sldId id="409" r:id="rId30"/>
    <p:sldId id="410" r:id="rId31"/>
    <p:sldId id="411" r:id="rId32"/>
    <p:sldId id="269" r:id="rId33"/>
    <p:sldId id="270" r:id="rId34"/>
    <p:sldId id="271" r:id="rId35"/>
    <p:sldId id="272" r:id="rId36"/>
    <p:sldId id="412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Ehsw+wA2jIKYQmxErqIN2XkDU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0D9A9-282E-4929-99BA-93B39CC96E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1C1357-49CC-409B-A362-5AC9E8FE699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l-GR" sz="1800" b="1" dirty="0">
              <a:latin typeface="MariaAvraam" panose="02000000000000000000" pitchFamily="2" charset="0"/>
            </a:rPr>
            <a:t>Για  να  σε  δω  και  τώρα! </a:t>
          </a:r>
          <a:endParaRPr lang="en-US" sz="1800" dirty="0">
            <a:latin typeface="MariaAvraam" panose="02000000000000000000" pitchFamily="2" charset="0"/>
          </a:endParaRPr>
        </a:p>
      </dgm:t>
    </dgm:pt>
    <dgm:pt modelId="{60373A73-4049-4CCA-809A-66FBB83ABA11}" type="parTrans" cxnId="{54A6147A-CBC1-432B-B7AA-CF7F4FD66236}">
      <dgm:prSet/>
      <dgm:spPr/>
      <dgm:t>
        <a:bodyPr/>
        <a:lstStyle/>
        <a:p>
          <a:endParaRPr lang="en-US"/>
        </a:p>
      </dgm:t>
    </dgm:pt>
    <dgm:pt modelId="{04013FD9-13D3-4006-836A-5B1C5CD5605F}" type="sibTrans" cxnId="{54A6147A-CBC1-432B-B7AA-CF7F4FD66236}">
      <dgm:prSet/>
      <dgm:spPr/>
      <dgm:t>
        <a:bodyPr/>
        <a:lstStyle/>
        <a:p>
          <a:endParaRPr lang="en-US"/>
        </a:p>
      </dgm:t>
    </dgm:pt>
    <dgm:pt modelId="{2D282BAD-DFC7-4AF8-9C35-D0C217C0D133}">
      <dgm:prSet custT="1"/>
      <dgm:spPr/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el-GR" sz="1600" b="0" dirty="0">
              <a:latin typeface="MariaAvraam" panose="02000000000000000000" pitchFamily="2" charset="0"/>
            </a:rPr>
            <a:t>Άνοιξε  το  τετράδιο ελληνικών, σε  μια  καθαρή  σελίδα!</a:t>
          </a:r>
          <a:endParaRPr lang="en-US" sz="1600" b="0" dirty="0">
            <a:latin typeface="MariaAvraam" panose="02000000000000000000" pitchFamily="2" charset="0"/>
          </a:endParaRPr>
        </a:p>
      </dgm:t>
    </dgm:pt>
    <dgm:pt modelId="{FFAB8CB3-CD6D-44DD-87EB-4F06FFEA54AA}" type="parTrans" cxnId="{64396657-64C7-442F-B5C1-748B83B77392}">
      <dgm:prSet/>
      <dgm:spPr/>
      <dgm:t>
        <a:bodyPr/>
        <a:lstStyle/>
        <a:p>
          <a:endParaRPr lang="en-US"/>
        </a:p>
      </dgm:t>
    </dgm:pt>
    <dgm:pt modelId="{BFEAA211-726B-4BF7-B8AB-433FB4DD94DC}" type="sibTrans" cxnId="{64396657-64C7-442F-B5C1-748B83B77392}">
      <dgm:prSet/>
      <dgm:spPr/>
      <dgm:t>
        <a:bodyPr/>
        <a:lstStyle/>
        <a:p>
          <a:endParaRPr lang="en-US"/>
        </a:p>
      </dgm:t>
    </dgm:pt>
    <dgm:pt modelId="{570F338B-7184-47A9-B85E-E473557754C2}">
      <dgm:prSet custT="1"/>
      <dgm:spPr/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el-GR" sz="1600" dirty="0">
              <a:latin typeface="MariaAvraam" panose="02000000000000000000" pitchFamily="2" charset="0"/>
            </a:rPr>
            <a:t>Βάλε τίτλο στην πρώτη πρώτη γραμμή: </a:t>
          </a:r>
          <a:r>
            <a:rPr lang="el-GR" sz="1600" b="1" u="sng" dirty="0">
              <a:latin typeface="MariaAvraam" panose="02000000000000000000" pitchFamily="2" charset="0"/>
            </a:rPr>
            <a:t>Περιγράφω την εικόνα</a:t>
          </a:r>
          <a:endParaRPr lang="en-US" sz="1600" dirty="0">
            <a:latin typeface="MariaAvraam" panose="02000000000000000000" pitchFamily="2" charset="0"/>
          </a:endParaRPr>
        </a:p>
      </dgm:t>
    </dgm:pt>
    <dgm:pt modelId="{23588154-FB38-445F-BACF-4F78DE5C3C32}" type="parTrans" cxnId="{C51A1227-501E-4E14-962A-1707E27226AF}">
      <dgm:prSet/>
      <dgm:spPr/>
      <dgm:t>
        <a:bodyPr/>
        <a:lstStyle/>
        <a:p>
          <a:endParaRPr lang="en-US"/>
        </a:p>
      </dgm:t>
    </dgm:pt>
    <dgm:pt modelId="{F6EDE140-7390-4BA7-8638-E46BAFE50294}" type="sibTrans" cxnId="{C51A1227-501E-4E14-962A-1707E27226AF}">
      <dgm:prSet/>
      <dgm:spPr/>
      <dgm:t>
        <a:bodyPr/>
        <a:lstStyle/>
        <a:p>
          <a:endParaRPr lang="en-US"/>
        </a:p>
      </dgm:t>
    </dgm:pt>
    <dgm:pt modelId="{79059F9C-60DA-43E2-A732-111C02118383}">
      <dgm:prSet custT="1"/>
      <dgm:spPr/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el-GR" sz="1600" dirty="0">
              <a:latin typeface="MariaAvraam" panose="02000000000000000000" pitchFamily="2" charset="0"/>
            </a:rPr>
            <a:t>Άσε δύο γραμμές άδειες. </a:t>
          </a:r>
          <a:endParaRPr lang="en-US" sz="1600" dirty="0">
            <a:latin typeface="MariaAvraam" panose="02000000000000000000" pitchFamily="2" charset="0"/>
          </a:endParaRPr>
        </a:p>
      </dgm:t>
    </dgm:pt>
    <dgm:pt modelId="{EAB76C3B-28B0-4F0C-8EB7-72D7B3AE65A8}" type="parTrans" cxnId="{1D022516-B85D-4AA1-91B4-6F4581555023}">
      <dgm:prSet/>
      <dgm:spPr/>
      <dgm:t>
        <a:bodyPr/>
        <a:lstStyle/>
        <a:p>
          <a:endParaRPr lang="en-US"/>
        </a:p>
      </dgm:t>
    </dgm:pt>
    <dgm:pt modelId="{DB0EC84B-E489-4C8D-A697-6ED3AB557092}" type="sibTrans" cxnId="{1D022516-B85D-4AA1-91B4-6F4581555023}">
      <dgm:prSet/>
      <dgm:spPr/>
      <dgm:t>
        <a:bodyPr/>
        <a:lstStyle/>
        <a:p>
          <a:endParaRPr lang="en-US"/>
        </a:p>
      </dgm:t>
    </dgm:pt>
    <dgm:pt modelId="{9377C9A2-7B9A-4264-9063-68EE6BABEA2C}" type="pres">
      <dgm:prSet presAssocID="{87B0D9A9-282E-4929-99BA-93B39CC96E84}" presName="linear" presStyleCnt="0">
        <dgm:presLayoutVars>
          <dgm:animLvl val="lvl"/>
          <dgm:resizeHandles val="exact"/>
        </dgm:presLayoutVars>
      </dgm:prSet>
      <dgm:spPr/>
    </dgm:pt>
    <dgm:pt modelId="{338AB704-B70E-4C3A-BEE5-CC4AFCD30EF9}" type="pres">
      <dgm:prSet presAssocID="{181C1357-49CC-409B-A362-5AC9E8FE699F}" presName="parentText" presStyleLbl="node1" presStyleIdx="0" presStyleCnt="1" custLinFactNeighborX="0" custLinFactNeighborY="-36">
        <dgm:presLayoutVars>
          <dgm:chMax val="0"/>
          <dgm:bulletEnabled val="1"/>
        </dgm:presLayoutVars>
      </dgm:prSet>
      <dgm:spPr/>
    </dgm:pt>
    <dgm:pt modelId="{7E54144D-1ED2-40D6-8C60-A76F9CE58331}" type="pres">
      <dgm:prSet presAssocID="{181C1357-49CC-409B-A362-5AC9E8FE699F}" presName="childText" presStyleLbl="revTx" presStyleIdx="0" presStyleCnt="1" custScaleY="144160">
        <dgm:presLayoutVars>
          <dgm:bulletEnabled val="1"/>
        </dgm:presLayoutVars>
      </dgm:prSet>
      <dgm:spPr/>
    </dgm:pt>
  </dgm:ptLst>
  <dgm:cxnLst>
    <dgm:cxn modelId="{1D022516-B85D-4AA1-91B4-6F4581555023}" srcId="{181C1357-49CC-409B-A362-5AC9E8FE699F}" destId="{79059F9C-60DA-43E2-A732-111C02118383}" srcOrd="2" destOrd="0" parTransId="{EAB76C3B-28B0-4F0C-8EB7-72D7B3AE65A8}" sibTransId="{DB0EC84B-E489-4C8D-A697-6ED3AB557092}"/>
    <dgm:cxn modelId="{9B2D171B-0366-4D11-BA59-066E1F4703A0}" type="presOf" srcId="{2D282BAD-DFC7-4AF8-9C35-D0C217C0D133}" destId="{7E54144D-1ED2-40D6-8C60-A76F9CE58331}" srcOrd="0" destOrd="0" presId="urn:microsoft.com/office/officeart/2005/8/layout/vList2"/>
    <dgm:cxn modelId="{CBA50B21-B7BA-49FC-BE01-866F013D659A}" type="presOf" srcId="{79059F9C-60DA-43E2-A732-111C02118383}" destId="{7E54144D-1ED2-40D6-8C60-A76F9CE58331}" srcOrd="0" destOrd="2" presId="urn:microsoft.com/office/officeart/2005/8/layout/vList2"/>
    <dgm:cxn modelId="{C51A1227-501E-4E14-962A-1707E27226AF}" srcId="{181C1357-49CC-409B-A362-5AC9E8FE699F}" destId="{570F338B-7184-47A9-B85E-E473557754C2}" srcOrd="1" destOrd="0" parTransId="{23588154-FB38-445F-BACF-4F78DE5C3C32}" sibTransId="{F6EDE140-7390-4BA7-8638-E46BAFE50294}"/>
    <dgm:cxn modelId="{4A85E749-350B-4770-B86C-B2F1FF7249AC}" type="presOf" srcId="{87B0D9A9-282E-4929-99BA-93B39CC96E84}" destId="{9377C9A2-7B9A-4264-9063-68EE6BABEA2C}" srcOrd="0" destOrd="0" presId="urn:microsoft.com/office/officeart/2005/8/layout/vList2"/>
    <dgm:cxn modelId="{64396657-64C7-442F-B5C1-748B83B77392}" srcId="{181C1357-49CC-409B-A362-5AC9E8FE699F}" destId="{2D282BAD-DFC7-4AF8-9C35-D0C217C0D133}" srcOrd="0" destOrd="0" parTransId="{FFAB8CB3-CD6D-44DD-87EB-4F06FFEA54AA}" sibTransId="{BFEAA211-726B-4BF7-B8AB-433FB4DD94DC}"/>
    <dgm:cxn modelId="{54A6147A-CBC1-432B-B7AA-CF7F4FD66236}" srcId="{87B0D9A9-282E-4929-99BA-93B39CC96E84}" destId="{181C1357-49CC-409B-A362-5AC9E8FE699F}" srcOrd="0" destOrd="0" parTransId="{60373A73-4049-4CCA-809A-66FBB83ABA11}" sibTransId="{04013FD9-13D3-4006-836A-5B1C5CD5605F}"/>
    <dgm:cxn modelId="{7BBBB0A7-F3CC-4C04-8453-DB5446DDA760}" type="presOf" srcId="{570F338B-7184-47A9-B85E-E473557754C2}" destId="{7E54144D-1ED2-40D6-8C60-A76F9CE58331}" srcOrd="0" destOrd="1" presId="urn:microsoft.com/office/officeart/2005/8/layout/vList2"/>
    <dgm:cxn modelId="{CB3BD0DC-63DF-49F8-9053-5B116AD40634}" type="presOf" srcId="{181C1357-49CC-409B-A362-5AC9E8FE699F}" destId="{338AB704-B70E-4C3A-BEE5-CC4AFCD30EF9}" srcOrd="0" destOrd="0" presId="urn:microsoft.com/office/officeart/2005/8/layout/vList2"/>
    <dgm:cxn modelId="{CC56398D-B364-40BE-B9FF-4947C7AA8D08}" type="presParOf" srcId="{9377C9A2-7B9A-4264-9063-68EE6BABEA2C}" destId="{338AB704-B70E-4C3A-BEE5-CC4AFCD30EF9}" srcOrd="0" destOrd="0" presId="urn:microsoft.com/office/officeart/2005/8/layout/vList2"/>
    <dgm:cxn modelId="{D3DC6647-1D6D-4305-8672-D6E20645CE40}" type="presParOf" srcId="{9377C9A2-7B9A-4264-9063-68EE6BABEA2C}" destId="{7E54144D-1ED2-40D6-8C60-A76F9CE5833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AB704-B70E-4C3A-BEE5-CC4AFCD30EF9}">
      <dsp:nvSpPr>
        <dsp:cNvPr id="0" name=""/>
        <dsp:cNvSpPr/>
      </dsp:nvSpPr>
      <dsp:spPr>
        <a:xfrm>
          <a:off x="0" y="176"/>
          <a:ext cx="7212950" cy="49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MariaAvraam" panose="02000000000000000000" pitchFamily="2" charset="0"/>
            </a:rPr>
            <a:t>Για  να  σε  δω  και  τώρα! </a:t>
          </a:r>
          <a:endParaRPr lang="en-US" sz="1800" kern="1200" dirty="0">
            <a:latin typeface="MariaAvraam" panose="02000000000000000000" pitchFamily="2" charset="0"/>
          </a:endParaRPr>
        </a:p>
      </dsp:txBody>
      <dsp:txXfrm>
        <a:off x="24056" y="24232"/>
        <a:ext cx="7164838" cy="444670"/>
      </dsp:txXfrm>
    </dsp:sp>
    <dsp:sp modelId="{7E54144D-1ED2-40D6-8C60-A76F9CE58331}">
      <dsp:nvSpPr>
        <dsp:cNvPr id="0" name=""/>
        <dsp:cNvSpPr/>
      </dsp:nvSpPr>
      <dsp:spPr>
        <a:xfrm>
          <a:off x="0" y="493390"/>
          <a:ext cx="7212950" cy="172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1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l-GR" sz="1600" b="0" kern="1200" dirty="0">
              <a:latin typeface="MariaAvraam" panose="02000000000000000000" pitchFamily="2" charset="0"/>
            </a:rPr>
            <a:t>Άνοιξε  το  τετράδιο ελληνικών, σε  μια  καθαρή  σελίδα!</a:t>
          </a:r>
          <a:endParaRPr lang="en-US" sz="1600" b="0" kern="1200" dirty="0">
            <a:latin typeface="MariaAvraam" panose="02000000000000000000" pitchFamily="2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l-GR" sz="1600" kern="1200" dirty="0">
              <a:latin typeface="MariaAvraam" panose="02000000000000000000" pitchFamily="2" charset="0"/>
            </a:rPr>
            <a:t>Βάλε τίτλο στην πρώτη πρώτη γραμμή: </a:t>
          </a:r>
          <a:r>
            <a:rPr lang="el-GR" sz="1600" b="1" u="sng" kern="1200" dirty="0">
              <a:latin typeface="MariaAvraam" panose="02000000000000000000" pitchFamily="2" charset="0"/>
            </a:rPr>
            <a:t>Περιγράφω την εικόνα</a:t>
          </a:r>
          <a:endParaRPr lang="en-US" sz="1600" kern="1200" dirty="0">
            <a:latin typeface="MariaAvraam" panose="02000000000000000000" pitchFamily="2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l-GR" sz="1600" kern="1200" dirty="0">
              <a:latin typeface="MariaAvraam" panose="02000000000000000000" pitchFamily="2" charset="0"/>
            </a:rPr>
            <a:t>Άσε δύο γραμμές άδειες. </a:t>
          </a:r>
          <a:endParaRPr lang="en-US" sz="1600" kern="1200" dirty="0">
            <a:latin typeface="MariaAvraam" panose="02000000000000000000" pitchFamily="2" charset="0"/>
          </a:endParaRPr>
        </a:p>
      </dsp:txBody>
      <dsp:txXfrm>
        <a:off x="0" y="493390"/>
        <a:ext cx="7212950" cy="1724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80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9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74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4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39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7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00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12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33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www.publicdomainpictures.net/view-image.php?image=155227&amp;picture=light-bulb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jp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http://www.wizardofdraws.com/images/witch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532" y="741439"/>
            <a:ext cx="4358468" cy="537512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073236" y="403719"/>
            <a:ext cx="3934691" cy="3420135"/>
          </a:xfrm>
          <a:prstGeom prst="wedgeRoundRectCallout">
            <a:avLst>
              <a:gd name="adj1" fmla="val -95145"/>
              <a:gd name="adj2" fmla="val 19291"/>
              <a:gd name="adj3" fmla="val 16667"/>
            </a:avLst>
          </a:prstGeom>
          <a:solidFill>
            <a:srgbClr val="C4E0B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1800" spc="3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Αγαπημένα μου παιδάκια, καλωσορίσατε!</a:t>
            </a:r>
            <a:endParaRPr spc="300" dirty="0">
              <a:latin typeface="MariaAvraam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l-GR" sz="1800" spc="3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Τόσες μέρες σας περίμενα για να παίξουμε... </a:t>
            </a:r>
          </a:p>
          <a:p>
            <a:pPr algn="ctr">
              <a:lnSpc>
                <a:spcPct val="150000"/>
              </a:lnSpc>
            </a:pPr>
            <a:r>
              <a:rPr lang="el-GR" sz="1800" spc="3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Είστε έτοιμοι</a:t>
            </a:r>
            <a:r>
              <a:rPr lang="el-GR" sz="1800" spc="3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;</a:t>
            </a:r>
            <a:endParaRPr spc="3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087FB174-9C57-4C96-9E0E-3D658749C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ω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237E290-4BF1-4CBE-930C-CDFCF6278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3240087" cy="470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FAA4C4F2-CFCC-4550-A9C9-8B47257A4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>
                <a:latin typeface="MariaAvraam" panose="02000000000000000000" pitchFamily="2" charset="0"/>
              </a:rPr>
              <a:t>ε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735EC2B-1BFF-4094-99BE-12921FF7A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3240087" cy="4710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BCE69633-F348-43EC-92BB-18B397D4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>
                <a:latin typeface="MariaAvraam" panose="02000000000000000000" pitchFamily="2" charset="0"/>
              </a:rPr>
              <a:t>ο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CBBF8DD-0958-448B-85F6-53F8F291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Batang" panose="02030600000101010101" pitchFamily="18" charset="-127"/>
                <a:ea typeface="Batang" panose="02030600000101010101" pitchFamily="18" charset="-127"/>
                <a:cs typeface="Aharoni" panose="020B0604020202020204" pitchFamily="2" charset="-79"/>
              </a:rPr>
              <a:t>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9B021D3D-CC91-49C5-A8B8-67A3C2BFF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>
                <a:latin typeface="MariaAvraam" panose="02000000000000000000" pitchFamily="2" charset="0"/>
              </a:rPr>
              <a:t>ο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FC2839A-A92A-4034-9E88-B8471E55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3240087" cy="4710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76007CFC-88DF-46AF-87F4-FE62B2AC8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>
                <a:latin typeface="MariaAvraam" panose="02000000000000000000" pitchFamily="2" charset="0"/>
              </a:rPr>
              <a:t>ι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5104378-F1F8-4940-8D92-E350B93E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Batang" panose="02030600000101010101" pitchFamily="18" charset="-127"/>
                <a:ea typeface="Batang" panose="02030600000101010101" pitchFamily="18" charset="-127"/>
              </a:rPr>
              <a:t>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FC469CCD-F1D7-443C-A98C-7EF021825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0000" dirty="0">
                <a:latin typeface="MariaAvraam" pitchFamily="2" charset="0"/>
                <a:cs typeface="Arial" charset="0"/>
              </a:rPr>
              <a:t>ζ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4793796-CBC7-45C7-860F-9EA3A7840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8D5A004B-0237-496E-9770-3C9A6F4E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α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37F10494-BD8E-4E93-B165-7E214686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π</a:t>
            </a:r>
          </a:p>
        </p:txBody>
      </p:sp>
    </p:spTree>
    <p:extLst>
      <p:ext uri="{BB962C8B-B14F-4D97-AF65-F5344CB8AC3E}">
        <p14:creationId xmlns:p14="http://schemas.microsoft.com/office/powerpoint/2010/main" val="32663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0" grpId="1"/>
      <p:bldP spid="112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8D5A004B-0237-496E-9770-3C9A6F4E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ο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04E36C0D-1FCC-4686-A1CA-4B4F5A225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χ</a:t>
            </a:r>
          </a:p>
        </p:txBody>
      </p:sp>
    </p:spTree>
    <p:extLst>
      <p:ext uri="{BB962C8B-B14F-4D97-AF65-F5344CB8AC3E}">
        <p14:creationId xmlns:p14="http://schemas.microsoft.com/office/powerpoint/2010/main" val="39521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0" grpId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FF66B9AF-33C5-425E-BC21-AA72610A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λ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F499774-2BA1-4E38-871D-839531B36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η</a:t>
            </a:r>
          </a:p>
        </p:txBody>
      </p:sp>
    </p:spTree>
    <p:extLst>
      <p:ext uri="{BB962C8B-B14F-4D97-AF65-F5344CB8AC3E}">
        <p14:creationId xmlns:p14="http://schemas.microsoft.com/office/powerpoint/2010/main" val="13513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E730EAF9-AD63-405A-95E3-D782FEDC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Batang" panose="02030600000101010101" pitchFamily="18" charset="-127"/>
                <a:ea typeface="Batang" panose="02030600000101010101" pitchFamily="18" charset="-127"/>
              </a:rPr>
              <a:t>γ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D5C7E1A-7557-4BC0-B30C-2DD0F34F9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http://www.wizardofdraws.com/images/witch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79" y="649075"/>
            <a:ext cx="4358468" cy="537512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621727" y="1166311"/>
            <a:ext cx="4985468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Για το σημερινό μάθημα, θα χρειαστείτε:</a:t>
            </a:r>
            <a:endParaRPr dirty="0">
              <a:latin typeface="MariaAvraam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1800"/>
              <a:buFont typeface="Calibri"/>
              <a:buAutoNum type="arabicPeriod"/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Πινακάκι  και  μαρκαδόρους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1800"/>
              <a:buFont typeface="Calibri"/>
              <a:buAutoNum type="arabicPeriod"/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Μολύβι και σβηστήρι</a:t>
            </a:r>
            <a:endParaRPr dirty="0">
              <a:latin typeface="MariaAvraam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1800"/>
              <a:buFont typeface="Calibri"/>
              <a:buAutoNum type="arabicPeriod"/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Το τετράδιο ελληνικών και το πρόχειρο τετράδιο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1800"/>
              <a:buFont typeface="Calibri"/>
              <a:buAutoNum type="arabicPeriod"/>
            </a:pPr>
            <a:endParaRPr lang="el-GR" sz="18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1800"/>
              <a:buFont typeface="Calibri"/>
              <a:buAutoNum type="arabicPeriod"/>
            </a:pPr>
            <a:endParaRPr lang="el-GR" sz="18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  <a:p>
            <a:pPr algn="ctr">
              <a:lnSpc>
                <a:spcPct val="150000"/>
              </a:lnSpc>
              <a:buClr>
                <a:srgbClr val="FF0000"/>
              </a:buClr>
              <a:buSzPts val="1800"/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Πάμε  να  θυμηθούμε  </a:t>
            </a:r>
          </a:p>
          <a:p>
            <a:pPr algn="ctr">
              <a:lnSpc>
                <a:spcPct val="150000"/>
              </a:lnSpc>
              <a:buClr>
                <a:srgbClr val="FF0000"/>
              </a:buClr>
              <a:buSzPts val="1800"/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κάποιες  συλλαβές!!!</a:t>
            </a:r>
            <a:endParaRPr sz="18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5FCC103C-004C-412A-8105-F0402B4B9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μ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7BB3816-0F2A-4B78-96F2-B7737901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A924534A-0AB3-4F0C-B520-481B13E9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θ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7840550-15F8-45F2-B60B-99E49B49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A924534A-0AB3-4F0C-B520-481B13E9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ς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7840550-15F8-45F2-B60B-99E49B49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22935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F4948492-C295-4788-95E3-D4755E28D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π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2072E09-EF46-4CB7-A181-370117BB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988" y="808038"/>
            <a:ext cx="4713402" cy="4708981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8D5A004B-0237-496E-9770-3C9A6F4E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α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37F10494-BD8E-4E93-B165-7E214686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  <p:bldP spid="112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84D611FA-C8E3-4CE1-A33E-A26400CF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κ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947F6BE-62BE-43D1-AEA6-94B58287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 descr="http://www.wizardofdraws.com/images/witch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236" y="1051740"/>
            <a:ext cx="3067829" cy="4037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3805703" y="765413"/>
            <a:ext cx="4985468" cy="457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Μπράβο σας!</a:t>
            </a:r>
            <a:r>
              <a:rPr lang="el-GR" dirty="0">
                <a:latin typeface="MariaAvraam" panose="02000000000000000000" pitchFamily="2" charset="0"/>
                <a:ea typeface="Calibri"/>
              </a:rPr>
              <a:t> </a:t>
            </a: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Είστε υπέροχοι!</a:t>
            </a:r>
            <a:endParaRPr dirty="0">
              <a:latin typeface="MariaAvraam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Τώρα, πάρτε το πινακάκι και τον μαρκαδόρο σας, ή το </a:t>
            </a:r>
            <a:r>
              <a:rPr lang="el-GR" sz="1800" dirty="0" err="1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μολυβάκι</a:t>
            </a: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και το </a:t>
            </a:r>
            <a:r>
              <a:rPr lang="el-GR" sz="180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πρόχειρο τετράδιο.</a:t>
            </a:r>
            <a:endParaRPr dirty="0">
              <a:latin typeface="MariaAvraam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sz="18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Θα  σου  δείχνω  εικόνες και  εσύ  πρέπει να  γράφεις  το  όνομά  τους. </a:t>
            </a:r>
            <a:endParaRPr lang="en-GB" sz="18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Να  θυμάσαι  να  βάζεις  τόνο!</a:t>
            </a:r>
          </a:p>
          <a:p>
            <a:pPr>
              <a:lnSpc>
                <a:spcPct val="150000"/>
              </a:lnSpc>
            </a:pPr>
            <a:endParaRPr lang="el-GR" sz="1800" dirty="0">
              <a:solidFill>
                <a:srgbClr val="FF0000"/>
              </a:solidFill>
              <a:latin typeface="MariaAvraam" panose="02000000000000000000" pitchFamily="2" charset="0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endParaRPr dirty="0">
              <a:latin typeface="MariaAvraam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Όταν  γράψεις  μια  λέξη, πάτησε  το βελάκι  για  να  διορθώσεις. </a:t>
            </a:r>
            <a:endParaRPr dirty="0">
              <a:latin typeface="MariaAvraam" panose="02000000000000000000" pitchFamily="2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45D6147-0D88-4BB3-94D0-AE4D89515A73}"/>
              </a:ext>
            </a:extLst>
          </p:cNvPr>
          <p:cNvGrpSpPr>
            <a:grpSpLocks/>
          </p:cNvGrpSpPr>
          <p:nvPr/>
        </p:nvGrpSpPr>
        <p:grpSpPr bwMode="auto">
          <a:xfrm>
            <a:off x="7677728" y="2954437"/>
            <a:ext cx="949036" cy="1498889"/>
            <a:chOff x="1300" y="1140"/>
            <a:chExt cx="6170" cy="9647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38F1A43-8008-411C-8043-035FCE0E5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0" y="3076"/>
              <a:ext cx="5527" cy="7711"/>
              <a:chOff x="2325" y="1229"/>
              <a:chExt cx="5527" cy="7711"/>
            </a:xfrm>
          </p:grpSpPr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C9FBC7A2-B930-48C7-AFFE-D5FBE9DBEC0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130677" flipH="1">
                <a:off x="5692" y="3835"/>
                <a:ext cx="2160" cy="1710"/>
              </a:xfrm>
              <a:custGeom>
                <a:avLst/>
                <a:gdLst>
                  <a:gd name="T0" fmla="*/ 0 w 2169"/>
                  <a:gd name="T1" fmla="*/ 675 h 1710"/>
                  <a:gd name="T2" fmla="*/ 1035 w 2169"/>
                  <a:gd name="T3" fmla="*/ 765 h 1710"/>
                  <a:gd name="T4" fmla="*/ 1440 w 2169"/>
                  <a:gd name="T5" fmla="*/ 450 h 1710"/>
                  <a:gd name="T6" fmla="*/ 1755 w 2169"/>
                  <a:gd name="T7" fmla="*/ 225 h 1710"/>
                  <a:gd name="T8" fmla="*/ 1935 w 2169"/>
                  <a:gd name="T9" fmla="*/ 135 h 1710"/>
                  <a:gd name="T10" fmla="*/ 2070 w 2169"/>
                  <a:gd name="T11" fmla="*/ 0 h 1710"/>
                  <a:gd name="T12" fmla="*/ 2160 w 2169"/>
                  <a:gd name="T13" fmla="*/ 405 h 1710"/>
                  <a:gd name="T14" fmla="*/ 2115 w 2169"/>
                  <a:gd name="T15" fmla="*/ 630 h 1710"/>
                  <a:gd name="T16" fmla="*/ 1845 w 2169"/>
                  <a:gd name="T17" fmla="*/ 720 h 1710"/>
                  <a:gd name="T18" fmla="*/ 1530 w 2169"/>
                  <a:gd name="T19" fmla="*/ 810 h 1710"/>
                  <a:gd name="T20" fmla="*/ 810 w 2169"/>
                  <a:gd name="T21" fmla="*/ 1125 h 1710"/>
                  <a:gd name="T22" fmla="*/ 270 w 2169"/>
                  <a:gd name="T23" fmla="*/ 1710 h 1710"/>
                  <a:gd name="T24" fmla="*/ 135 w 2169"/>
                  <a:gd name="T25" fmla="*/ 1080 h 1710"/>
                  <a:gd name="T26" fmla="*/ 45 w 2169"/>
                  <a:gd name="T27" fmla="*/ 810 h 1710"/>
                  <a:gd name="T28" fmla="*/ 0 w 2169"/>
                  <a:gd name="T29" fmla="*/ 675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9" h="1710">
                    <a:moveTo>
                      <a:pt x="0" y="675"/>
                    </a:moveTo>
                    <a:cubicBezTo>
                      <a:pt x="358" y="914"/>
                      <a:pt x="530" y="797"/>
                      <a:pt x="1035" y="765"/>
                    </a:cubicBezTo>
                    <a:cubicBezTo>
                      <a:pt x="1717" y="310"/>
                      <a:pt x="1017" y="802"/>
                      <a:pt x="1440" y="450"/>
                    </a:cubicBezTo>
                    <a:cubicBezTo>
                      <a:pt x="1539" y="367"/>
                      <a:pt x="1646" y="293"/>
                      <a:pt x="1755" y="225"/>
                    </a:cubicBezTo>
                    <a:cubicBezTo>
                      <a:pt x="1812" y="189"/>
                      <a:pt x="1880" y="174"/>
                      <a:pt x="1935" y="135"/>
                    </a:cubicBezTo>
                    <a:cubicBezTo>
                      <a:pt x="1987" y="98"/>
                      <a:pt x="2025" y="45"/>
                      <a:pt x="2070" y="0"/>
                    </a:cubicBezTo>
                    <a:cubicBezTo>
                      <a:pt x="2116" y="139"/>
                      <a:pt x="2160" y="247"/>
                      <a:pt x="2160" y="405"/>
                    </a:cubicBezTo>
                    <a:cubicBezTo>
                      <a:pt x="2160" y="481"/>
                      <a:pt x="2169" y="576"/>
                      <a:pt x="2115" y="630"/>
                    </a:cubicBezTo>
                    <a:cubicBezTo>
                      <a:pt x="2048" y="697"/>
                      <a:pt x="1935" y="690"/>
                      <a:pt x="1845" y="720"/>
                    </a:cubicBezTo>
                    <a:cubicBezTo>
                      <a:pt x="1651" y="785"/>
                      <a:pt x="1756" y="753"/>
                      <a:pt x="1530" y="810"/>
                    </a:cubicBezTo>
                    <a:cubicBezTo>
                      <a:pt x="1313" y="955"/>
                      <a:pt x="1057" y="1043"/>
                      <a:pt x="810" y="1125"/>
                    </a:cubicBezTo>
                    <a:cubicBezTo>
                      <a:pt x="565" y="1207"/>
                      <a:pt x="348" y="1477"/>
                      <a:pt x="270" y="1710"/>
                    </a:cubicBezTo>
                    <a:cubicBezTo>
                      <a:pt x="201" y="1504"/>
                      <a:pt x="192" y="1289"/>
                      <a:pt x="135" y="1080"/>
                    </a:cubicBezTo>
                    <a:cubicBezTo>
                      <a:pt x="110" y="988"/>
                      <a:pt x="75" y="900"/>
                      <a:pt x="45" y="810"/>
                    </a:cubicBezTo>
                    <a:cubicBezTo>
                      <a:pt x="30" y="765"/>
                      <a:pt x="0" y="675"/>
                      <a:pt x="0" y="675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38635752-851D-46E3-95F8-F8479B759E29}"/>
                  </a:ext>
                </a:extLst>
              </p:cNvPr>
              <p:cNvSpPr>
                <a:spLocks/>
              </p:cNvSpPr>
              <p:nvPr/>
            </p:nvSpPr>
            <p:spPr bwMode="auto">
              <a:xfrm rot="3807353" flipH="1">
                <a:off x="3600" y="7140"/>
                <a:ext cx="2160" cy="1440"/>
              </a:xfrm>
              <a:custGeom>
                <a:avLst/>
                <a:gdLst>
                  <a:gd name="T0" fmla="*/ 0 w 2169"/>
                  <a:gd name="T1" fmla="*/ 675 h 1710"/>
                  <a:gd name="T2" fmla="*/ 1035 w 2169"/>
                  <a:gd name="T3" fmla="*/ 765 h 1710"/>
                  <a:gd name="T4" fmla="*/ 1440 w 2169"/>
                  <a:gd name="T5" fmla="*/ 450 h 1710"/>
                  <a:gd name="T6" fmla="*/ 1755 w 2169"/>
                  <a:gd name="T7" fmla="*/ 225 h 1710"/>
                  <a:gd name="T8" fmla="*/ 1935 w 2169"/>
                  <a:gd name="T9" fmla="*/ 135 h 1710"/>
                  <a:gd name="T10" fmla="*/ 2070 w 2169"/>
                  <a:gd name="T11" fmla="*/ 0 h 1710"/>
                  <a:gd name="T12" fmla="*/ 2160 w 2169"/>
                  <a:gd name="T13" fmla="*/ 405 h 1710"/>
                  <a:gd name="T14" fmla="*/ 2115 w 2169"/>
                  <a:gd name="T15" fmla="*/ 630 h 1710"/>
                  <a:gd name="T16" fmla="*/ 1845 w 2169"/>
                  <a:gd name="T17" fmla="*/ 720 h 1710"/>
                  <a:gd name="T18" fmla="*/ 1530 w 2169"/>
                  <a:gd name="T19" fmla="*/ 810 h 1710"/>
                  <a:gd name="T20" fmla="*/ 810 w 2169"/>
                  <a:gd name="T21" fmla="*/ 1125 h 1710"/>
                  <a:gd name="T22" fmla="*/ 270 w 2169"/>
                  <a:gd name="T23" fmla="*/ 1710 h 1710"/>
                  <a:gd name="T24" fmla="*/ 135 w 2169"/>
                  <a:gd name="T25" fmla="*/ 1080 h 1710"/>
                  <a:gd name="T26" fmla="*/ 45 w 2169"/>
                  <a:gd name="T27" fmla="*/ 810 h 1710"/>
                  <a:gd name="T28" fmla="*/ 0 w 2169"/>
                  <a:gd name="T29" fmla="*/ 675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9" h="1710">
                    <a:moveTo>
                      <a:pt x="0" y="675"/>
                    </a:moveTo>
                    <a:cubicBezTo>
                      <a:pt x="358" y="914"/>
                      <a:pt x="530" y="797"/>
                      <a:pt x="1035" y="765"/>
                    </a:cubicBezTo>
                    <a:cubicBezTo>
                      <a:pt x="1717" y="310"/>
                      <a:pt x="1017" y="802"/>
                      <a:pt x="1440" y="450"/>
                    </a:cubicBezTo>
                    <a:cubicBezTo>
                      <a:pt x="1539" y="367"/>
                      <a:pt x="1646" y="293"/>
                      <a:pt x="1755" y="225"/>
                    </a:cubicBezTo>
                    <a:cubicBezTo>
                      <a:pt x="1812" y="189"/>
                      <a:pt x="1880" y="174"/>
                      <a:pt x="1935" y="135"/>
                    </a:cubicBezTo>
                    <a:cubicBezTo>
                      <a:pt x="1987" y="98"/>
                      <a:pt x="2025" y="45"/>
                      <a:pt x="2070" y="0"/>
                    </a:cubicBezTo>
                    <a:cubicBezTo>
                      <a:pt x="2116" y="139"/>
                      <a:pt x="2160" y="247"/>
                      <a:pt x="2160" y="405"/>
                    </a:cubicBezTo>
                    <a:cubicBezTo>
                      <a:pt x="2160" y="481"/>
                      <a:pt x="2169" y="576"/>
                      <a:pt x="2115" y="630"/>
                    </a:cubicBezTo>
                    <a:cubicBezTo>
                      <a:pt x="2048" y="697"/>
                      <a:pt x="1935" y="690"/>
                      <a:pt x="1845" y="720"/>
                    </a:cubicBezTo>
                    <a:cubicBezTo>
                      <a:pt x="1651" y="785"/>
                      <a:pt x="1756" y="753"/>
                      <a:pt x="1530" y="810"/>
                    </a:cubicBezTo>
                    <a:cubicBezTo>
                      <a:pt x="1313" y="955"/>
                      <a:pt x="1057" y="1043"/>
                      <a:pt x="810" y="1125"/>
                    </a:cubicBezTo>
                    <a:cubicBezTo>
                      <a:pt x="565" y="1207"/>
                      <a:pt x="348" y="1477"/>
                      <a:pt x="270" y="1710"/>
                    </a:cubicBezTo>
                    <a:cubicBezTo>
                      <a:pt x="201" y="1504"/>
                      <a:pt x="192" y="1289"/>
                      <a:pt x="135" y="1080"/>
                    </a:cubicBezTo>
                    <a:cubicBezTo>
                      <a:pt x="110" y="988"/>
                      <a:pt x="75" y="900"/>
                      <a:pt x="45" y="810"/>
                    </a:cubicBezTo>
                    <a:cubicBezTo>
                      <a:pt x="30" y="765"/>
                      <a:pt x="0" y="675"/>
                      <a:pt x="0" y="675"/>
                    </a:cubicBezTo>
                    <a:close/>
                  </a:path>
                </a:pathLst>
              </a:custGeom>
              <a:solidFill>
                <a:srgbClr val="E5FFFF"/>
              </a:solidFill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A6F35771-9A1B-4FC1-993C-89BA550CB0B6}"/>
                  </a:ext>
                </a:extLst>
              </p:cNvPr>
              <p:cNvSpPr>
                <a:spLocks/>
              </p:cNvSpPr>
              <p:nvPr/>
            </p:nvSpPr>
            <p:spPr bwMode="auto">
              <a:xfrm rot="-3819572">
                <a:off x="2415" y="7095"/>
                <a:ext cx="2340" cy="1350"/>
              </a:xfrm>
              <a:custGeom>
                <a:avLst/>
                <a:gdLst>
                  <a:gd name="T0" fmla="*/ 0 w 2169"/>
                  <a:gd name="T1" fmla="*/ 675 h 1710"/>
                  <a:gd name="T2" fmla="*/ 1035 w 2169"/>
                  <a:gd name="T3" fmla="*/ 765 h 1710"/>
                  <a:gd name="T4" fmla="*/ 1440 w 2169"/>
                  <a:gd name="T5" fmla="*/ 450 h 1710"/>
                  <a:gd name="T6" fmla="*/ 1755 w 2169"/>
                  <a:gd name="T7" fmla="*/ 225 h 1710"/>
                  <a:gd name="T8" fmla="*/ 1935 w 2169"/>
                  <a:gd name="T9" fmla="*/ 135 h 1710"/>
                  <a:gd name="T10" fmla="*/ 2070 w 2169"/>
                  <a:gd name="T11" fmla="*/ 0 h 1710"/>
                  <a:gd name="T12" fmla="*/ 2160 w 2169"/>
                  <a:gd name="T13" fmla="*/ 405 h 1710"/>
                  <a:gd name="T14" fmla="*/ 2115 w 2169"/>
                  <a:gd name="T15" fmla="*/ 630 h 1710"/>
                  <a:gd name="T16" fmla="*/ 1845 w 2169"/>
                  <a:gd name="T17" fmla="*/ 720 h 1710"/>
                  <a:gd name="T18" fmla="*/ 1530 w 2169"/>
                  <a:gd name="T19" fmla="*/ 810 h 1710"/>
                  <a:gd name="T20" fmla="*/ 810 w 2169"/>
                  <a:gd name="T21" fmla="*/ 1125 h 1710"/>
                  <a:gd name="T22" fmla="*/ 270 w 2169"/>
                  <a:gd name="T23" fmla="*/ 1710 h 1710"/>
                  <a:gd name="T24" fmla="*/ 135 w 2169"/>
                  <a:gd name="T25" fmla="*/ 1080 h 1710"/>
                  <a:gd name="T26" fmla="*/ 45 w 2169"/>
                  <a:gd name="T27" fmla="*/ 810 h 1710"/>
                  <a:gd name="T28" fmla="*/ 0 w 2169"/>
                  <a:gd name="T29" fmla="*/ 675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9" h="1710">
                    <a:moveTo>
                      <a:pt x="0" y="675"/>
                    </a:moveTo>
                    <a:cubicBezTo>
                      <a:pt x="358" y="914"/>
                      <a:pt x="530" y="797"/>
                      <a:pt x="1035" y="765"/>
                    </a:cubicBezTo>
                    <a:cubicBezTo>
                      <a:pt x="1717" y="310"/>
                      <a:pt x="1017" y="802"/>
                      <a:pt x="1440" y="450"/>
                    </a:cubicBezTo>
                    <a:cubicBezTo>
                      <a:pt x="1539" y="367"/>
                      <a:pt x="1646" y="293"/>
                      <a:pt x="1755" y="225"/>
                    </a:cubicBezTo>
                    <a:cubicBezTo>
                      <a:pt x="1812" y="189"/>
                      <a:pt x="1880" y="174"/>
                      <a:pt x="1935" y="135"/>
                    </a:cubicBezTo>
                    <a:cubicBezTo>
                      <a:pt x="1987" y="98"/>
                      <a:pt x="2025" y="45"/>
                      <a:pt x="2070" y="0"/>
                    </a:cubicBezTo>
                    <a:cubicBezTo>
                      <a:pt x="2116" y="139"/>
                      <a:pt x="2160" y="247"/>
                      <a:pt x="2160" y="405"/>
                    </a:cubicBezTo>
                    <a:cubicBezTo>
                      <a:pt x="2160" y="481"/>
                      <a:pt x="2169" y="576"/>
                      <a:pt x="2115" y="630"/>
                    </a:cubicBezTo>
                    <a:cubicBezTo>
                      <a:pt x="2048" y="697"/>
                      <a:pt x="1935" y="690"/>
                      <a:pt x="1845" y="720"/>
                    </a:cubicBezTo>
                    <a:cubicBezTo>
                      <a:pt x="1651" y="785"/>
                      <a:pt x="1756" y="753"/>
                      <a:pt x="1530" y="810"/>
                    </a:cubicBezTo>
                    <a:cubicBezTo>
                      <a:pt x="1313" y="955"/>
                      <a:pt x="1057" y="1043"/>
                      <a:pt x="810" y="1125"/>
                    </a:cubicBezTo>
                    <a:cubicBezTo>
                      <a:pt x="565" y="1207"/>
                      <a:pt x="348" y="1477"/>
                      <a:pt x="270" y="1710"/>
                    </a:cubicBezTo>
                    <a:cubicBezTo>
                      <a:pt x="201" y="1504"/>
                      <a:pt x="192" y="1289"/>
                      <a:pt x="135" y="1080"/>
                    </a:cubicBezTo>
                    <a:cubicBezTo>
                      <a:pt x="110" y="988"/>
                      <a:pt x="75" y="900"/>
                      <a:pt x="45" y="810"/>
                    </a:cubicBezTo>
                    <a:cubicBezTo>
                      <a:pt x="30" y="765"/>
                      <a:pt x="0" y="675"/>
                      <a:pt x="0" y="675"/>
                    </a:cubicBezTo>
                    <a:close/>
                  </a:path>
                </a:pathLst>
              </a:custGeom>
              <a:solidFill>
                <a:srgbClr val="E5FFFF"/>
              </a:solidFill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F7CB347E-D654-4BDA-8FB8-927E9B1B923D}"/>
                  </a:ext>
                </a:extLst>
              </p:cNvPr>
              <p:cNvSpPr>
                <a:spLocks/>
              </p:cNvSpPr>
              <p:nvPr/>
            </p:nvSpPr>
            <p:spPr bwMode="auto">
              <a:xfrm rot="411983">
                <a:off x="2325" y="3436"/>
                <a:ext cx="2340" cy="1710"/>
              </a:xfrm>
              <a:custGeom>
                <a:avLst/>
                <a:gdLst>
                  <a:gd name="T0" fmla="*/ 0 w 2169"/>
                  <a:gd name="T1" fmla="*/ 675 h 1710"/>
                  <a:gd name="T2" fmla="*/ 1035 w 2169"/>
                  <a:gd name="T3" fmla="*/ 765 h 1710"/>
                  <a:gd name="T4" fmla="*/ 1440 w 2169"/>
                  <a:gd name="T5" fmla="*/ 450 h 1710"/>
                  <a:gd name="T6" fmla="*/ 1755 w 2169"/>
                  <a:gd name="T7" fmla="*/ 225 h 1710"/>
                  <a:gd name="T8" fmla="*/ 1935 w 2169"/>
                  <a:gd name="T9" fmla="*/ 135 h 1710"/>
                  <a:gd name="T10" fmla="*/ 2070 w 2169"/>
                  <a:gd name="T11" fmla="*/ 0 h 1710"/>
                  <a:gd name="T12" fmla="*/ 2160 w 2169"/>
                  <a:gd name="T13" fmla="*/ 405 h 1710"/>
                  <a:gd name="T14" fmla="*/ 2115 w 2169"/>
                  <a:gd name="T15" fmla="*/ 630 h 1710"/>
                  <a:gd name="T16" fmla="*/ 1845 w 2169"/>
                  <a:gd name="T17" fmla="*/ 720 h 1710"/>
                  <a:gd name="T18" fmla="*/ 1530 w 2169"/>
                  <a:gd name="T19" fmla="*/ 810 h 1710"/>
                  <a:gd name="T20" fmla="*/ 810 w 2169"/>
                  <a:gd name="T21" fmla="*/ 1125 h 1710"/>
                  <a:gd name="T22" fmla="*/ 270 w 2169"/>
                  <a:gd name="T23" fmla="*/ 1710 h 1710"/>
                  <a:gd name="T24" fmla="*/ 135 w 2169"/>
                  <a:gd name="T25" fmla="*/ 1080 h 1710"/>
                  <a:gd name="T26" fmla="*/ 45 w 2169"/>
                  <a:gd name="T27" fmla="*/ 810 h 1710"/>
                  <a:gd name="T28" fmla="*/ 0 w 2169"/>
                  <a:gd name="T29" fmla="*/ 675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9" h="1710">
                    <a:moveTo>
                      <a:pt x="0" y="675"/>
                    </a:moveTo>
                    <a:cubicBezTo>
                      <a:pt x="358" y="914"/>
                      <a:pt x="530" y="797"/>
                      <a:pt x="1035" y="765"/>
                    </a:cubicBezTo>
                    <a:cubicBezTo>
                      <a:pt x="1717" y="310"/>
                      <a:pt x="1017" y="802"/>
                      <a:pt x="1440" y="450"/>
                    </a:cubicBezTo>
                    <a:cubicBezTo>
                      <a:pt x="1539" y="367"/>
                      <a:pt x="1646" y="293"/>
                      <a:pt x="1755" y="225"/>
                    </a:cubicBezTo>
                    <a:cubicBezTo>
                      <a:pt x="1812" y="189"/>
                      <a:pt x="1880" y="174"/>
                      <a:pt x="1935" y="135"/>
                    </a:cubicBezTo>
                    <a:cubicBezTo>
                      <a:pt x="1987" y="98"/>
                      <a:pt x="2025" y="45"/>
                      <a:pt x="2070" y="0"/>
                    </a:cubicBezTo>
                    <a:cubicBezTo>
                      <a:pt x="2116" y="139"/>
                      <a:pt x="2160" y="247"/>
                      <a:pt x="2160" y="405"/>
                    </a:cubicBezTo>
                    <a:cubicBezTo>
                      <a:pt x="2160" y="481"/>
                      <a:pt x="2169" y="576"/>
                      <a:pt x="2115" y="630"/>
                    </a:cubicBezTo>
                    <a:cubicBezTo>
                      <a:pt x="2048" y="697"/>
                      <a:pt x="1935" y="690"/>
                      <a:pt x="1845" y="720"/>
                    </a:cubicBezTo>
                    <a:cubicBezTo>
                      <a:pt x="1651" y="785"/>
                      <a:pt x="1756" y="753"/>
                      <a:pt x="1530" y="810"/>
                    </a:cubicBezTo>
                    <a:cubicBezTo>
                      <a:pt x="1313" y="955"/>
                      <a:pt x="1057" y="1043"/>
                      <a:pt x="810" y="1125"/>
                    </a:cubicBezTo>
                    <a:cubicBezTo>
                      <a:pt x="565" y="1207"/>
                      <a:pt x="348" y="1477"/>
                      <a:pt x="270" y="1710"/>
                    </a:cubicBezTo>
                    <a:cubicBezTo>
                      <a:pt x="201" y="1504"/>
                      <a:pt x="192" y="1289"/>
                      <a:pt x="135" y="1080"/>
                    </a:cubicBezTo>
                    <a:cubicBezTo>
                      <a:pt x="110" y="988"/>
                      <a:pt x="75" y="900"/>
                      <a:pt x="45" y="810"/>
                    </a:cubicBezTo>
                    <a:cubicBezTo>
                      <a:pt x="30" y="765"/>
                      <a:pt x="0" y="675"/>
                      <a:pt x="0" y="675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AutoShape 14">
                <a:extLst>
                  <a:ext uri="{FF2B5EF4-FFF2-40B4-BE49-F238E27FC236}">
                    <a16:creationId xmlns:a16="http://schemas.microsoft.com/office/drawing/2014/main" id="{D4245E7F-EE2C-4714-9FD0-644F69A27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74506">
                <a:off x="3360" y="1229"/>
                <a:ext cx="3267" cy="6211"/>
              </a:xfrm>
              <a:custGeom>
                <a:avLst/>
                <a:gdLst>
                  <a:gd name="G0" fmla="+- 5938 0 0"/>
                  <a:gd name="G1" fmla="+- 21600 0 5938"/>
                  <a:gd name="G2" fmla="*/ 5938 1 2"/>
                  <a:gd name="G3" fmla="+- 21600 0 G2"/>
                  <a:gd name="G4" fmla="+/ 5938 21600 2"/>
                  <a:gd name="G5" fmla="+/ G1 0 2"/>
                  <a:gd name="G6" fmla="*/ 21600 21600 5938"/>
                  <a:gd name="G7" fmla="*/ G6 1 2"/>
                  <a:gd name="G8" fmla="+- 21600 0 G7"/>
                  <a:gd name="G9" fmla="*/ 21600 1 2"/>
                  <a:gd name="G10" fmla="+- 5938 0 G9"/>
                  <a:gd name="G11" fmla="?: G10 G8 0"/>
                  <a:gd name="G12" fmla="?: G10 G7 21600"/>
                  <a:gd name="T0" fmla="*/ 18631 w 21600"/>
                  <a:gd name="T1" fmla="*/ 10800 h 21600"/>
                  <a:gd name="T2" fmla="*/ 10800 w 21600"/>
                  <a:gd name="T3" fmla="*/ 21600 h 21600"/>
                  <a:gd name="T4" fmla="*/ 2969 w 21600"/>
                  <a:gd name="T5" fmla="*/ 10800 h 21600"/>
                  <a:gd name="T6" fmla="*/ 10800 w 21600"/>
                  <a:gd name="T7" fmla="*/ 0 h 21600"/>
                  <a:gd name="T8" fmla="*/ 4769 w 21600"/>
                  <a:gd name="T9" fmla="*/ 4769 h 21600"/>
                  <a:gd name="T10" fmla="*/ 16831 w 21600"/>
                  <a:gd name="T11" fmla="*/ 168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938" y="21600"/>
                    </a:lnTo>
                    <a:lnTo>
                      <a:pt x="156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FF66"/>
              </a:solidFill>
              <a:ln w="7620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69C2E74F-78FA-4D9B-B6EA-21F64EC162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4" y="4260"/>
              <a:ext cx="2652" cy="3522"/>
              <a:chOff x="2694" y="4260"/>
              <a:chExt cx="2652" cy="3522"/>
            </a:xfrm>
          </p:grpSpPr>
          <p:sp>
            <p:nvSpPr>
              <p:cNvPr id="11" name="AutoShape 16">
                <a:extLst>
                  <a:ext uri="{FF2B5EF4-FFF2-40B4-BE49-F238E27FC236}">
                    <a16:creationId xmlns:a16="http://schemas.microsoft.com/office/drawing/2014/main" id="{5BFD8BD1-13B8-4276-A130-797D50F48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93295">
                <a:off x="4701" y="4157"/>
                <a:ext cx="362" cy="928"/>
              </a:xfrm>
              <a:prstGeom prst="moon">
                <a:avLst>
                  <a:gd name="adj" fmla="val 50000"/>
                </a:avLst>
              </a:prstGeom>
              <a:solidFill>
                <a:srgbClr val="E36C0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12" name="Group 17">
                <a:extLst>
                  <a:ext uri="{FF2B5EF4-FFF2-40B4-BE49-F238E27FC236}">
                    <a16:creationId xmlns:a16="http://schemas.microsoft.com/office/drawing/2014/main" id="{903D302A-5759-4BED-A4DA-1D6CFC40E6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7" y="4965"/>
                <a:ext cx="705" cy="717"/>
                <a:chOff x="11380" y="3419"/>
                <a:chExt cx="705" cy="717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1717A90-1285-4543-8763-8867551C4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80" y="3419"/>
                  <a:ext cx="705" cy="7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D19F592-3878-412C-8D99-CA35E0579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8" y="3738"/>
                  <a:ext cx="307" cy="3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20">
                <a:extLst>
                  <a:ext uri="{FF2B5EF4-FFF2-40B4-BE49-F238E27FC236}">
                    <a16:creationId xmlns:a16="http://schemas.microsoft.com/office/drawing/2014/main" id="{E2889457-198E-40B2-B2BF-2AA82B958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" y="5174"/>
                <a:ext cx="714" cy="717"/>
                <a:chOff x="13435" y="3419"/>
                <a:chExt cx="714" cy="717"/>
              </a:xfrm>
            </p:grpSpPr>
            <p:sp>
              <p:nvSpPr>
                <p:cNvPr id="17" name="Oval 21">
                  <a:extLst>
                    <a:ext uri="{FF2B5EF4-FFF2-40B4-BE49-F238E27FC236}">
                      <a16:creationId xmlns:a16="http://schemas.microsoft.com/office/drawing/2014/main" id="{60143C79-C1AD-463E-9F23-95D4C0D3E9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35" y="3419"/>
                  <a:ext cx="714" cy="7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Oval 22">
                  <a:extLst>
                    <a:ext uri="{FF2B5EF4-FFF2-40B4-BE49-F238E27FC236}">
                      <a16:creationId xmlns:a16="http://schemas.microsoft.com/office/drawing/2014/main" id="{8E935373-1556-49B1-94D5-4654C869F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4" y="3738"/>
                  <a:ext cx="308" cy="3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4" name="AutoShape 23">
                <a:extLst>
                  <a:ext uri="{FF2B5EF4-FFF2-40B4-BE49-F238E27FC236}">
                    <a16:creationId xmlns:a16="http://schemas.microsoft.com/office/drawing/2014/main" id="{EB2A4F86-1673-4488-A668-823E466BE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295186">
                <a:off x="3507" y="7021"/>
                <a:ext cx="390" cy="1132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Oval 24">
                <a:extLst>
                  <a:ext uri="{FF2B5EF4-FFF2-40B4-BE49-F238E27FC236}">
                    <a16:creationId xmlns:a16="http://schemas.microsoft.com/office/drawing/2014/main" id="{25CC10C5-DF34-4B50-BF9C-3F2100E92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2" y="6056"/>
                <a:ext cx="338" cy="84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AutoShape 25">
                <a:extLst>
                  <a:ext uri="{FF2B5EF4-FFF2-40B4-BE49-F238E27FC236}">
                    <a16:creationId xmlns:a16="http://schemas.microsoft.com/office/drawing/2014/main" id="{33D80746-7533-40FA-9F25-3A2D1156A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93295">
                <a:off x="2977" y="3977"/>
                <a:ext cx="362" cy="928"/>
              </a:xfrm>
              <a:prstGeom prst="moon">
                <a:avLst>
                  <a:gd name="adj" fmla="val 50000"/>
                </a:avLst>
              </a:prstGeom>
              <a:solidFill>
                <a:srgbClr val="E36C0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35866" name="Picture 1">
              <a:extLst>
                <a:ext uri="{FF2B5EF4-FFF2-40B4-BE49-F238E27FC236}">
                  <a16:creationId xmlns:a16="http://schemas.microsoft.com/office/drawing/2014/main" id="{33A342CD-C15E-4A38-9566-251AB5668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4433">
              <a:off x="2880" y="1140"/>
              <a:ext cx="4590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203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9" descr="http://tbn0.google.com/images?q=tbn:zNU1yYUiAaV8mM:http://upload.wikimedia.org/wikipedia/commons/thumb/7/70/Bar_of_Guittard_chocolate.jpg/800px-Bar_of_Guittard_chocolat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2677" y="696634"/>
            <a:ext cx="4850296" cy="354735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909414" y="4691554"/>
            <a:ext cx="75855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72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σοκολάτα</a:t>
            </a:r>
            <a:endParaRPr sz="7200" dirty="0">
              <a:solidFill>
                <a:schemeClr val="dk1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Pink Arrow Left Image Royalty Free - Arrow Button Pink Icon , Free  Transparent Clipart - ClipartKey">
            <a:extLst>
              <a:ext uri="{FF2B5EF4-FFF2-40B4-BE49-F238E27FC236}">
                <a16:creationId xmlns:a16="http://schemas.microsoft.com/office/drawing/2014/main" id="{04DDDD84-3848-431C-837F-ED625461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414" y="4691554"/>
            <a:ext cx="1083263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/>
        </p:nvSpPr>
        <p:spPr>
          <a:xfrm>
            <a:off x="491536" y="4679572"/>
            <a:ext cx="75855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72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χελώνα</a:t>
            </a:r>
            <a:endParaRPr sz="7200" dirty="0">
              <a:solidFill>
                <a:schemeClr val="dk1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 l="67699" t="73012" r="991" b="10954"/>
          <a:stretch/>
        </p:blipFill>
        <p:spPr>
          <a:xfrm>
            <a:off x="1334383" y="471054"/>
            <a:ext cx="6224173" cy="393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Pink Arrow Left Image Royalty Free - Arrow Button Pink Icon , Free  Transparent Clipart - ClipartKey">
            <a:extLst>
              <a:ext uri="{FF2B5EF4-FFF2-40B4-BE49-F238E27FC236}">
                <a16:creationId xmlns:a16="http://schemas.microsoft.com/office/drawing/2014/main" id="{4C7E2899-9F37-46AC-9A6B-AA8FE66B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920" y="4666873"/>
            <a:ext cx="1083263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/>
        </p:nvSpPr>
        <p:spPr>
          <a:xfrm>
            <a:off x="888699" y="4444680"/>
            <a:ext cx="75855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72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γάλα</a:t>
            </a:r>
            <a:endParaRPr sz="7200" dirty="0">
              <a:solidFill>
                <a:schemeClr val="dk1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1" descr="http://tbn0.google.com/images?q=tbn:4uC913-WyyXqhM:http://www.dairy.com.au/consumers/images/dairyaustralia/agda_07_riverina_mil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8529" y="318347"/>
            <a:ext cx="3741968" cy="370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Pink Arrow Left Image Royalty Free - Arrow Button Pink Icon , Free  Transparent Clipart - ClipartKey">
            <a:extLst>
              <a:ext uri="{FF2B5EF4-FFF2-40B4-BE49-F238E27FC236}">
                <a16:creationId xmlns:a16="http://schemas.microsoft.com/office/drawing/2014/main" id="{917AFA33-0FB3-4C64-80D7-157E1A09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0614" y="4479118"/>
            <a:ext cx="1083263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3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3B890088-61A0-4091-A151-414A739E9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4422088" cy="470898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ου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131FA69-A47D-4E4C-B24F-5EF2B52C5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/>
        </p:nvSpPr>
        <p:spPr>
          <a:xfrm>
            <a:off x="779228" y="4414463"/>
            <a:ext cx="75855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72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καραμέλα</a:t>
            </a:r>
            <a:endParaRPr sz="7200" dirty="0">
              <a:solidFill>
                <a:schemeClr val="dk1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2" descr="http://tbn0.google.com/images?q=tbn:Lcd0yENtonm5GM:http://dclips.fundraw.com/zobo500dir/candy_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9072" y="737420"/>
            <a:ext cx="4316435" cy="325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Pink Arrow Left Image Royalty Free - Arrow Button Pink Icon , Free  Transparent Clipart - ClipartKey">
            <a:extLst>
              <a:ext uri="{FF2B5EF4-FFF2-40B4-BE49-F238E27FC236}">
                <a16:creationId xmlns:a16="http://schemas.microsoft.com/office/drawing/2014/main" id="{8361EF3E-5FD7-407E-8F79-A66682CF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2541" y="4414463"/>
            <a:ext cx="1083263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/>
        </p:nvSpPr>
        <p:spPr>
          <a:xfrm>
            <a:off x="674656" y="4848572"/>
            <a:ext cx="75855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72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αγελάδα</a:t>
            </a:r>
            <a:endParaRPr sz="7200" dirty="0">
              <a:solidFill>
                <a:schemeClr val="dk1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Pink Arrow Left Image Royalty Free - Arrow Button Pink Icon , Free  Transparent Clipart - ClipartKey">
            <a:extLst>
              <a:ext uri="{FF2B5EF4-FFF2-40B4-BE49-F238E27FC236}">
                <a16:creationId xmlns:a16="http://schemas.microsoft.com/office/drawing/2014/main" id="{279482CD-91F5-42E5-AD36-D1D20579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8032" y="4728499"/>
            <a:ext cx="1083263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ow clip art free cartoon free clipart images - Clipartix">
            <a:extLst>
              <a:ext uri="{FF2B5EF4-FFF2-40B4-BE49-F238E27FC236}">
                <a16:creationId xmlns:a16="http://schemas.microsoft.com/office/drawing/2014/main" id="{A959076E-8FF0-4588-AE71-764A900E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40" y="744537"/>
            <a:ext cx="4564541" cy="36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4" descr="http://www.wizardofdraws.com/images/witch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89" y="1267912"/>
            <a:ext cx="3705138" cy="467106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4"/>
          <p:cNvSpPr txBox="1"/>
          <p:nvPr/>
        </p:nvSpPr>
        <p:spPr>
          <a:xfrm>
            <a:off x="3898066" y="704494"/>
            <a:ext cx="4682516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Μμμ...  Βλέπω ότι τα θυμάστε όλα!</a:t>
            </a:r>
            <a:endParaRPr dirty="0">
              <a:latin typeface="MariaAvraam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Πάμε να σας βάλω κάτι πιο δύσκολο.</a:t>
            </a:r>
            <a:endParaRPr dirty="0">
              <a:latin typeface="MariaAvraam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Θα γράψουμε προτασούλες.</a:t>
            </a:r>
          </a:p>
          <a:p>
            <a:pPr>
              <a:lnSpc>
                <a:spcPct val="150000"/>
              </a:lnSpc>
            </a:pPr>
            <a:endParaRPr lang="el-GR" dirty="0">
              <a:latin typeface="MariaAvraam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MariaAvraam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Θυμήσου</a:t>
            </a:r>
            <a:r>
              <a:rPr lang="en-GB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!</a:t>
            </a:r>
            <a:endParaRPr dirty="0">
              <a:latin typeface="MariaAvraam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Ξεκινώ με κεφαλαίο.</a:t>
            </a:r>
            <a:endParaRPr dirty="0">
              <a:latin typeface="MariaAvraam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Αφήνω απόσταση ανάμεσα στις λέξεις.</a:t>
            </a:r>
            <a:endParaRPr dirty="0">
              <a:latin typeface="MariaAvraam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l-GR" sz="18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Βάζω τόνους και τελεία!</a:t>
            </a:r>
            <a:endParaRPr dirty="0"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89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5" descr="https://www.colourbox.com/preview/6856438-eagle-cartoon-wav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0771" y="1367251"/>
            <a:ext cx="2709695" cy="318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5" descr="http://www.drawingstep.com/image-files/acoustic-guitar-drawing.jpg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9074" t="9200" r="6479" b="10400"/>
          <a:stretch/>
        </p:blipFill>
        <p:spPr>
          <a:xfrm>
            <a:off x="1327002" y="1897111"/>
            <a:ext cx="2850825" cy="25121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5"/>
          <p:cNvSpPr txBox="1"/>
          <p:nvPr/>
        </p:nvSpPr>
        <p:spPr>
          <a:xfrm>
            <a:off x="712846" y="443961"/>
            <a:ext cx="75855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5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Τι</a:t>
            </a:r>
            <a:r>
              <a:rPr lang="en-GB" sz="5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5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έχει</a:t>
            </a:r>
            <a:r>
              <a:rPr lang="en-GB" sz="5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5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ο</a:t>
            </a:r>
            <a:r>
              <a:rPr lang="en-GB" sz="5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5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αετός</a:t>
            </a:r>
            <a:r>
              <a:rPr lang="el-GR" sz="5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;</a:t>
            </a:r>
            <a:endParaRPr sz="5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-1102323" y="5451215"/>
            <a:ext cx="1104514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4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Ο </a:t>
            </a:r>
            <a:r>
              <a:rPr lang="en-GB" sz="4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αετός</a:t>
            </a:r>
            <a:r>
              <a:rPr lang="en-GB" sz="4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έχει</a:t>
            </a:r>
            <a:r>
              <a:rPr lang="en-GB" sz="4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μια </a:t>
            </a:r>
            <a:r>
              <a:rPr lang="en-GB" sz="4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4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κιθάρα. </a:t>
            </a:r>
            <a:endParaRPr sz="4400" dirty="0">
              <a:solidFill>
                <a:schemeClr val="dk1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Pink Arrow Left Image Royalty Free - Arrow Button Pink Icon , Free  Transparent Clipart - ClipartKey">
            <a:extLst>
              <a:ext uri="{FF2B5EF4-FFF2-40B4-BE49-F238E27FC236}">
                <a16:creationId xmlns:a16="http://schemas.microsoft.com/office/drawing/2014/main" id="{3E3E2CC3-3641-41B9-AD87-4538B1B8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739" y="4094468"/>
            <a:ext cx="1083263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/>
        </p:nvSpPr>
        <p:spPr>
          <a:xfrm>
            <a:off x="1155280" y="535392"/>
            <a:ext cx="75855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Τι</a:t>
            </a:r>
            <a:r>
              <a:rPr lang="en-GB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έχει</a:t>
            </a:r>
            <a:r>
              <a:rPr lang="en-GB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η</a:t>
            </a:r>
            <a:r>
              <a:rPr lang="en-GB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χελώνα</a:t>
            </a:r>
            <a:r>
              <a:rPr lang="el-GR" sz="4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;</a:t>
            </a:r>
            <a:endParaRPr sz="4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-780479" y="5184182"/>
            <a:ext cx="110451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Η </a:t>
            </a:r>
            <a:r>
              <a:rPr lang="en-GB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χελώνα</a:t>
            </a:r>
            <a:r>
              <a:rPr lang="en-GB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έχει </a:t>
            </a:r>
            <a:r>
              <a:rPr lang="en-GB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l-GR" sz="4800" dirty="0">
                <a:solidFill>
                  <a:schemeClr val="dk1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ένα καπέλο. </a:t>
            </a:r>
            <a:endParaRPr sz="4800" dirty="0">
              <a:solidFill>
                <a:schemeClr val="dk1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6" descr="http://previews.123rf.com/images/dagadu/dagadu1202/dagadu120200198/12152572-Funny-turtle--Stock-Vector-cartoon-turtle-baby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572000" y="1611445"/>
            <a:ext cx="2454652" cy="321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 descr="https://encrypted-tbn2.gstatic.com/images?q=tbn:ANd9GcT5VtSpWwpFNggap093VBkJckKXaEaINzCZ-Jmfeh2n2FoHfaHioA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11607" r="8034" b="24107"/>
          <a:stretch/>
        </p:blipFill>
        <p:spPr>
          <a:xfrm>
            <a:off x="2356700" y="1724772"/>
            <a:ext cx="2090693" cy="157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ink Arrow Left Image Royalty Free - Arrow Button Pink Icon , Free  Transparent Clipart - ClipartKey">
            <a:extLst>
              <a:ext uri="{FF2B5EF4-FFF2-40B4-BE49-F238E27FC236}">
                <a16:creationId xmlns:a16="http://schemas.microsoft.com/office/drawing/2014/main" id="{94311003-5F9A-4A4F-AAF2-24B1F7DB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163" y="3807630"/>
            <a:ext cx="1083263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7" descr="http://www.wizardofdraws.com/images/witch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43" y="4600280"/>
            <a:ext cx="1635966" cy="20267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7" name="Google Shape;245;p17">
            <a:extLst>
              <a:ext uri="{FF2B5EF4-FFF2-40B4-BE49-F238E27FC236}">
                <a16:creationId xmlns:a16="http://schemas.microsoft.com/office/drawing/2014/main" id="{01F55E5F-1570-4130-BF80-CC505BB4D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322888"/>
              </p:ext>
            </p:extLst>
          </p:nvPr>
        </p:nvGraphicFramePr>
        <p:xfrm>
          <a:off x="1679508" y="4600280"/>
          <a:ext cx="7212950" cy="221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F334062-FA48-4716-9474-5F4BCEA466C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52" y="552790"/>
            <a:ext cx="6017895" cy="4047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1777AB-13CF-4624-96BD-3C340BC287C6}"/>
              </a:ext>
            </a:extLst>
          </p:cNvPr>
          <p:cNvSpPr txBox="1"/>
          <p:nvPr/>
        </p:nvSpPr>
        <p:spPr>
          <a:xfrm>
            <a:off x="1887509" y="4968594"/>
            <a:ext cx="700494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SzPct val="127000"/>
              <a:buBlip>
                <a:blip r:embed="rId10">
                  <a:extLs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</a:buBlip>
            </a:pPr>
            <a:r>
              <a:rPr lang="el-GR" sz="1600" dirty="0">
                <a:latin typeface="MariaAvraam" panose="02000000000000000000" pitchFamily="2" charset="0"/>
              </a:rPr>
              <a:t>Δοκίμασε  να  δώσεις  </a:t>
            </a:r>
            <a:r>
              <a:rPr lang="el-GR" sz="1600" b="1" u="sng" dirty="0">
                <a:latin typeface="MariaAvraam" panose="02000000000000000000" pitchFamily="2" charset="0"/>
              </a:rPr>
              <a:t>ονόματα</a:t>
            </a:r>
            <a:r>
              <a:rPr lang="el-GR" sz="1600" dirty="0">
                <a:latin typeface="MariaAvraam" panose="02000000000000000000" pitchFamily="2" charset="0"/>
              </a:rPr>
              <a:t>  στα  παιδάκια  και  να  γράψεις  όσες  περισσότερες  προτασούλες  μπορείς.  </a:t>
            </a: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SzPct val="127000"/>
              <a:buBlip>
                <a:blip r:embed="rId10">
                  <a:extLs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</a:buBlip>
            </a:pPr>
            <a:r>
              <a:rPr lang="el-GR" sz="1600" dirty="0">
                <a:latin typeface="MariaAvraam" panose="02000000000000000000" pitchFamily="2" charset="0"/>
              </a:rPr>
              <a:t>Δοκίμασε  να  βάλεις  και  </a:t>
            </a:r>
            <a:r>
              <a:rPr lang="el-GR" sz="1600" b="1" u="sng" dirty="0">
                <a:latin typeface="MariaAvraam" panose="02000000000000000000" pitchFamily="2" charset="0"/>
              </a:rPr>
              <a:t>χρώματα</a:t>
            </a:r>
            <a:r>
              <a:rPr lang="el-GR" sz="1600" dirty="0">
                <a:latin typeface="MariaAvraam" panose="02000000000000000000" pitchFamily="2" charset="0"/>
              </a:rPr>
              <a:t>  </a:t>
            </a:r>
          </a:p>
          <a:p>
            <a:pPr>
              <a:lnSpc>
                <a:spcPct val="150000"/>
              </a:lnSpc>
              <a:buClr>
                <a:srgbClr val="7030A0"/>
              </a:buClr>
              <a:buSzPct val="127000"/>
            </a:pPr>
            <a:r>
              <a:rPr lang="el-GR" sz="1600" dirty="0">
                <a:latin typeface="MariaAvraam" panose="02000000000000000000" pitchFamily="2" charset="0"/>
              </a:rPr>
              <a:t>     στις  προτάσεις  σου.</a:t>
            </a: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SzPct val="127000"/>
              <a:buBlip>
                <a:blip r:embed="rId10">
                  <a:extLs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</a:buBlip>
            </a:pPr>
            <a:endParaRPr lang="en-GB" sz="1600" dirty="0">
              <a:latin typeface="MariaAvraam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618F4-72E7-488B-99BB-5793E7CBAB9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670" t="1482" r="2678" b="1280"/>
          <a:stretch/>
        </p:blipFill>
        <p:spPr>
          <a:xfrm rot="3905645" flipH="1">
            <a:off x="6864784" y="5243063"/>
            <a:ext cx="788716" cy="1530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DE43E-31D0-41EC-BDCA-74EC98D220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8" y="555507"/>
            <a:ext cx="7767781" cy="50602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C1BE06-3A15-46C2-A670-22841CF30BBD}"/>
              </a:ext>
            </a:extLst>
          </p:cNvPr>
          <p:cNvSpPr/>
          <p:nvPr/>
        </p:nvSpPr>
        <p:spPr>
          <a:xfrm rot="422589">
            <a:off x="7173617" y="232341"/>
            <a:ext cx="1709309" cy="646331"/>
          </a:xfrm>
          <a:prstGeom prst="rect">
            <a:avLst/>
          </a:prstGeom>
          <a:gradFill>
            <a:gsLst>
              <a:gs pos="4000">
                <a:srgbClr val="FF3399"/>
              </a:gs>
              <a:gs pos="46000">
                <a:schemeClr val="accent4">
                  <a:lumMod val="60000"/>
                  <a:lumOff val="40000"/>
                </a:schemeClr>
              </a:gs>
              <a:gs pos="61000">
                <a:srgbClr val="92D050"/>
              </a:gs>
              <a:gs pos="81000">
                <a:srgbClr val="CC66FF"/>
              </a:gs>
            </a:gsLst>
            <a:lin ang="81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dirty="0">
                <a:ln w="22225">
                  <a:solidFill>
                    <a:srgbClr val="FF6600"/>
                  </a:solidFill>
                  <a:prstDash val="solid"/>
                </a:ln>
                <a:solidFill>
                  <a:schemeClr val="bg1"/>
                </a:solidFill>
                <a:latin typeface="MariaAvraam" panose="02000000000000000000" pitchFamily="2" charset="0"/>
              </a:rPr>
              <a:t>είναι</a:t>
            </a:r>
            <a:endParaRPr lang="en-US" sz="4000" b="1" cap="none" spc="0" dirty="0">
              <a:ln w="22225">
                <a:solidFill>
                  <a:srgbClr val="FF6600"/>
                </a:solidFill>
                <a:prstDash val="solid"/>
              </a:ln>
              <a:solidFill>
                <a:schemeClr val="bg1"/>
              </a:solidFill>
              <a:effectLst/>
              <a:latin typeface="MariaAvraam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53FB1-ADBE-445F-BB6B-0A5FB2BAB609}"/>
              </a:ext>
            </a:extLst>
          </p:cNvPr>
          <p:cNvSpPr/>
          <p:nvPr/>
        </p:nvSpPr>
        <p:spPr>
          <a:xfrm rot="20891145">
            <a:off x="245487" y="280583"/>
            <a:ext cx="1362842" cy="830997"/>
          </a:xfrm>
          <a:prstGeom prst="rect">
            <a:avLst/>
          </a:prstGeom>
          <a:gradFill>
            <a:gsLst>
              <a:gs pos="4000">
                <a:srgbClr val="FF3399"/>
              </a:gs>
              <a:gs pos="46000">
                <a:schemeClr val="accent4">
                  <a:lumMod val="60000"/>
                  <a:lumOff val="40000"/>
                </a:schemeClr>
              </a:gs>
              <a:gs pos="61000">
                <a:srgbClr val="92D050"/>
              </a:gs>
              <a:gs pos="81000">
                <a:srgbClr val="CC66FF"/>
              </a:gs>
            </a:gsLst>
            <a:lin ang="81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MariaAvraam" panose="02000000000000000000" pitchFamily="2" charset="0"/>
              </a:rPr>
              <a:t>έχει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latin typeface="MariaAvraam" panose="02000000000000000000" pitchFamily="2" charset="0"/>
            </a:endParaRPr>
          </a:p>
        </p:txBody>
      </p:sp>
      <p:sp>
        <p:nvSpPr>
          <p:cNvPr id="6" name="Google Shape;204;p11">
            <a:extLst>
              <a:ext uri="{FF2B5EF4-FFF2-40B4-BE49-F238E27FC236}">
                <a16:creationId xmlns:a16="http://schemas.microsoft.com/office/drawing/2014/main" id="{BEDBE32C-98AA-49E0-9A80-29D706A708E0}"/>
              </a:ext>
            </a:extLst>
          </p:cNvPr>
          <p:cNvSpPr txBox="1"/>
          <p:nvPr/>
        </p:nvSpPr>
        <p:spPr>
          <a:xfrm>
            <a:off x="4908656" y="263183"/>
            <a:ext cx="1870242" cy="400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λουλούδια</a:t>
            </a:r>
            <a:endParaRPr sz="20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4;p11">
            <a:extLst>
              <a:ext uri="{FF2B5EF4-FFF2-40B4-BE49-F238E27FC236}">
                <a16:creationId xmlns:a16="http://schemas.microsoft.com/office/drawing/2014/main" id="{10B7F59D-2D22-429D-9FDD-081BE42DB83D}"/>
              </a:ext>
            </a:extLst>
          </p:cNvPr>
          <p:cNvSpPr txBox="1"/>
          <p:nvPr/>
        </p:nvSpPr>
        <p:spPr>
          <a:xfrm>
            <a:off x="6603529" y="4728964"/>
            <a:ext cx="1870242" cy="400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καρπούζι</a:t>
            </a:r>
            <a:endParaRPr sz="20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4;p11">
            <a:extLst>
              <a:ext uri="{FF2B5EF4-FFF2-40B4-BE49-F238E27FC236}">
                <a16:creationId xmlns:a16="http://schemas.microsoft.com/office/drawing/2014/main" id="{A12B8B0B-04A9-4D34-AFAE-701AE6BB0882}"/>
              </a:ext>
            </a:extLst>
          </p:cNvPr>
          <p:cNvSpPr txBox="1"/>
          <p:nvPr/>
        </p:nvSpPr>
        <p:spPr>
          <a:xfrm>
            <a:off x="2453559" y="309328"/>
            <a:ext cx="1870242" cy="400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ποτιστήρι</a:t>
            </a:r>
            <a:endParaRPr sz="20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4;p11">
            <a:extLst>
              <a:ext uri="{FF2B5EF4-FFF2-40B4-BE49-F238E27FC236}">
                <a16:creationId xmlns:a16="http://schemas.microsoft.com/office/drawing/2014/main" id="{772D0837-16EE-422E-8FDA-F006BACB3667}"/>
              </a:ext>
            </a:extLst>
          </p:cNvPr>
          <p:cNvSpPr txBox="1"/>
          <p:nvPr/>
        </p:nvSpPr>
        <p:spPr>
          <a:xfrm>
            <a:off x="4211782" y="1431584"/>
            <a:ext cx="1189120" cy="400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μπάλα</a:t>
            </a:r>
            <a:endParaRPr sz="20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04;p11">
            <a:extLst>
              <a:ext uri="{FF2B5EF4-FFF2-40B4-BE49-F238E27FC236}">
                <a16:creationId xmlns:a16="http://schemas.microsoft.com/office/drawing/2014/main" id="{655F73D0-A427-4A82-ABF6-9E8D9C20C231}"/>
              </a:ext>
            </a:extLst>
          </p:cNvPr>
          <p:cNvSpPr txBox="1"/>
          <p:nvPr/>
        </p:nvSpPr>
        <p:spPr>
          <a:xfrm>
            <a:off x="6691965" y="2296038"/>
            <a:ext cx="1870242" cy="400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πεταλούδα</a:t>
            </a:r>
            <a:endParaRPr sz="20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4;p11">
            <a:extLst>
              <a:ext uri="{FF2B5EF4-FFF2-40B4-BE49-F238E27FC236}">
                <a16:creationId xmlns:a16="http://schemas.microsoft.com/office/drawing/2014/main" id="{155E37BB-5CAF-460E-BCA2-2CEED629B866}"/>
              </a:ext>
            </a:extLst>
          </p:cNvPr>
          <p:cNvSpPr txBox="1"/>
          <p:nvPr/>
        </p:nvSpPr>
        <p:spPr>
          <a:xfrm>
            <a:off x="440334" y="2885572"/>
            <a:ext cx="1870242" cy="400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MariaAvraam" panose="02000000000000000000" pitchFamily="2" charset="0"/>
                <a:ea typeface="Calibri"/>
                <a:cs typeface="Calibri"/>
                <a:sym typeface="Calibri"/>
              </a:rPr>
              <a:t>σάντουιτς</a:t>
            </a:r>
            <a:endParaRPr sz="2000" dirty="0">
              <a:solidFill>
                <a:srgbClr val="FF0000"/>
              </a:solidFill>
              <a:latin typeface="MariaAvraam" panose="020000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44;p17" descr="http://www.wizardofdraws.com/images/witch1.gif">
            <a:extLst>
              <a:ext uri="{FF2B5EF4-FFF2-40B4-BE49-F238E27FC236}">
                <a16:creationId xmlns:a16="http://schemas.microsoft.com/office/drawing/2014/main" id="{871676C8-B4F4-474B-A6F9-7AA782F4FC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445" y="5129033"/>
            <a:ext cx="1266021" cy="1651708"/>
          </a:xfrm>
          <a:prstGeom prst="rect">
            <a:avLst/>
          </a:prstGeom>
          <a:noFill/>
          <a:ln>
            <a:noFill/>
          </a:ln>
        </p:spPr>
      </p:pic>
      <p:sp>
        <p:nvSpPr>
          <p:cNvPr id="42011" name="Rectangle 42010">
            <a:extLst>
              <a:ext uri="{FF2B5EF4-FFF2-40B4-BE49-F238E27FC236}">
                <a16:creationId xmlns:a16="http://schemas.microsoft.com/office/drawing/2014/main" id="{B601D460-FFB3-48A7-BAF3-A78C01E513CB}"/>
              </a:ext>
            </a:extLst>
          </p:cNvPr>
          <p:cNvSpPr/>
          <p:nvPr/>
        </p:nvSpPr>
        <p:spPr>
          <a:xfrm>
            <a:off x="1678964" y="5594235"/>
            <a:ext cx="6670708" cy="10670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010" name="Group 42009">
            <a:extLst>
              <a:ext uri="{FF2B5EF4-FFF2-40B4-BE49-F238E27FC236}">
                <a16:creationId xmlns:a16="http://schemas.microsoft.com/office/drawing/2014/main" id="{B1FF7CEA-E950-4610-A13A-2C5ADE83EDD5}"/>
              </a:ext>
            </a:extLst>
          </p:cNvPr>
          <p:cNvGrpSpPr/>
          <p:nvPr/>
        </p:nvGrpSpPr>
        <p:grpSpPr>
          <a:xfrm>
            <a:off x="1678964" y="5653298"/>
            <a:ext cx="6883145" cy="1067060"/>
            <a:chOff x="1678964" y="5653298"/>
            <a:chExt cx="7385934" cy="1067060"/>
          </a:xfrm>
        </p:grpSpPr>
        <p:sp>
          <p:nvSpPr>
            <p:cNvPr id="92" name="Text Box 2">
              <a:extLst>
                <a:ext uri="{FF2B5EF4-FFF2-40B4-BE49-F238E27FC236}">
                  <a16:creationId xmlns:a16="http://schemas.microsoft.com/office/drawing/2014/main" id="{908C5898-276E-42A0-9FE1-6C5BDF861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964" y="5653298"/>
              <a:ext cx="3535795" cy="1067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l-GR" b="1" dirty="0">
                  <a:latin typeface="MariaAvraam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Ξ</a:t>
              </a:r>
              <a:r>
                <a:rPr lang="el-GR" sz="1400" dirty="0">
                  <a:effectLst/>
                  <a:latin typeface="MariaAvraam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εκινώ με κεφαλαίο.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l-GR" dirty="0">
                  <a:latin typeface="MariaAvraam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Αφήνω</a:t>
              </a:r>
              <a:r>
                <a:rPr lang="el-GR" sz="1400" dirty="0">
                  <a:effectLst/>
                  <a:latin typeface="MariaAvraam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χώρο στις λέξεις.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l-GR" dirty="0">
                  <a:latin typeface="MariaAvraam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Βάζω </a:t>
              </a:r>
              <a:r>
                <a:rPr lang="el-GR" sz="1400" dirty="0">
                  <a:effectLst/>
                  <a:latin typeface="MariaAvraam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τόνους.</a:t>
              </a:r>
            </a:p>
          </p:txBody>
        </p:sp>
        <p:sp>
          <p:nvSpPr>
            <p:cNvPr id="42009" name="Rectangle 42008">
              <a:extLst>
                <a:ext uri="{FF2B5EF4-FFF2-40B4-BE49-F238E27FC236}">
                  <a16:creationId xmlns:a16="http://schemas.microsoft.com/office/drawing/2014/main" id="{1E686A52-D298-4983-A363-97271CF99CF5}"/>
                </a:ext>
              </a:extLst>
            </p:cNvPr>
            <p:cNvSpPr/>
            <p:nvPr/>
          </p:nvSpPr>
          <p:spPr>
            <a:xfrm>
              <a:off x="4492898" y="5700652"/>
              <a:ext cx="4572000" cy="995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l-GR" dirty="0">
                  <a:latin typeface="MariaAvraam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Βάζω τελεία ή θαυμαστικό στο τέλος.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l-GR" dirty="0">
                  <a:latin typeface="MariaAvraam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Γράφω όμορφα γράμματα!</a:t>
              </a: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l-GR" dirty="0">
                  <a:latin typeface="MariaAvraam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6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3B740F1E-B2D2-47F3-B997-2129CDE60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π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00335C0D-1C1A-4CB4-9DB0-7E0CC52DD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>
                <a:latin typeface="MariaAvraam" panose="02000000000000000000" pitchFamily="2" charset="0"/>
              </a:rPr>
              <a:t>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  <p:bldP spid="112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2ED898C7-40FA-48B5-85F4-551B5E4C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3240088" cy="47085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σ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A283901-456A-4355-8C9E-F58E2F48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>
                <a:latin typeface="MariaAvraam" panose="02000000000000000000" pitchFamily="2" charset="0"/>
              </a:rPr>
              <a:t>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  <p:bldP spid="11271" grpId="0" animBg="1"/>
      <p:bldP spid="112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25F3DA7F-6B9F-44D3-A62C-0B3FAA44D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3240088" cy="47085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κ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0516340D-9E7E-48BD-A3AD-5DE447281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>
                <a:latin typeface="MariaAvraam" panose="02000000000000000000" pitchFamily="2" charset="0"/>
              </a:rPr>
              <a:t>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  <p:bldP spid="11271" grpId="0" animBg="1"/>
      <p:bldP spid="112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274C8DC0-7637-4974-8398-278A3CC1D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ι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3DD9101B-A4EE-4BD3-A67B-F8567A80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3240087" cy="4710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>
            <a:extLst>
              <a:ext uri="{FF2B5EF4-FFF2-40B4-BE49-F238E27FC236}">
                <a16:creationId xmlns:a16="http://schemas.microsoft.com/office/drawing/2014/main" id="{FF66B9AF-33C5-425E-BC21-AA72610A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>
                <a:latin typeface="MariaAvraam" panose="02000000000000000000" pitchFamily="2" charset="0"/>
              </a:rPr>
              <a:t>η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F499774-2BA1-4E38-871D-839531B36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08038"/>
            <a:ext cx="3240087" cy="4708525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1A2F0929-DA53-4F4C-9F25-AAE867A37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3240088" cy="47085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θ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4CA7F41-FE0B-448A-9628-B1340DDB1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836613"/>
            <a:ext cx="3240088" cy="47021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0000" dirty="0">
                <a:latin typeface="MariaAvraam" panose="02000000000000000000" pitchFamily="2" charset="0"/>
              </a:rPr>
              <a:t>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573 0.0074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2.63645E-6 L 0.05122 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  <p:bldP spid="11271" grpId="0" animBg="1"/>
      <p:bldP spid="1127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297</Words>
  <Application>Microsoft Office PowerPoint</Application>
  <PresentationFormat>On-screen Show (4:3)</PresentationFormat>
  <Paragraphs>104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Batang</vt:lpstr>
      <vt:lpstr>Arial</vt:lpstr>
      <vt:lpstr>Calibri</vt:lpstr>
      <vt:lpstr>MariaAvraam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Charalambos Skamballis</dc:creator>
  <cp:lastModifiedBy>georgia evangelou</cp:lastModifiedBy>
  <cp:revision>16</cp:revision>
  <dcterms:created xsi:type="dcterms:W3CDTF">2021-01-05T18:07:41Z</dcterms:created>
  <dcterms:modified xsi:type="dcterms:W3CDTF">2021-01-10T10:59:24Z</dcterms:modified>
</cp:coreProperties>
</file>